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3.svg" ContentType="image/svg+xml"/>
  <Override PartName="/ppt/media/image3.svg" ContentType="image/svg+xml"/>
  <Override PartName="/ppt/media/image5.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Lst>
  <p:sldSz cx="18288000" cy="10287000"/>
  <p:notesSz cx="6858000" cy="9144000"/>
  <p:embeddedFontLst>
    <p:embeddedFont>
      <p:font typeface="League Spartan" panose="00000800000000000000"/>
      <p:bold r:id="rId52"/>
    </p:embeddedFont>
    <p:embeddedFont>
      <p:font typeface="Lato Bold" panose="020F0502020204030203"/>
      <p:bold r:id="rId53"/>
    </p:embeddedFont>
    <p:embeddedFont>
      <p:font typeface="Poppins" panose="00000500000000000000"/>
      <p:regular r:id="rId54"/>
    </p:embeddedFont>
    <p:embeddedFont>
      <p:font typeface="Poppins Bold" panose="00000800000000000000"/>
      <p:bold r:id="rId55"/>
    </p:embeddedFont>
    <p:embeddedFont>
      <p:font typeface="Arial Bold" panose="020B0802020202020204"/>
      <p:bold r:id="rId56"/>
    </p:embeddedFont>
    <p:embeddedFont>
      <p:font typeface="Calibri" panose="020F0502020204030204" charset="0"/>
      <p:regular r:id="rId57"/>
      <p:bold r:id="rId58"/>
      <p:italic r:id="rId59"/>
      <p:boldItalic r:id="rId60"/>
    </p:embeddedFont>
    <p:embeddedFont>
      <p:font typeface="Archivo Black" panose="020B0A03020202020B04"/>
      <p:regular r:id="rId61"/>
    </p:embeddedFont>
    <p:embeddedFont>
      <p:font typeface="Abril Fatface" panose="02000503000000020003"/>
      <p:regular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5"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55"/>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2" Type="http://schemas.openxmlformats.org/officeDocument/2006/relationships/font" Target="fonts/font11.fntdata"/><Relationship Id="rId61" Type="http://schemas.openxmlformats.org/officeDocument/2006/relationships/font" Target="fonts/font10.fntdata"/><Relationship Id="rId60" Type="http://schemas.openxmlformats.org/officeDocument/2006/relationships/font" Target="fonts/font9.fntdata"/><Relationship Id="rId6" Type="http://schemas.openxmlformats.org/officeDocument/2006/relationships/slide" Target="slides/slide4.xml"/><Relationship Id="rId59" Type="http://schemas.openxmlformats.org/officeDocument/2006/relationships/font" Target="fonts/font8.fntdata"/><Relationship Id="rId58" Type="http://schemas.openxmlformats.org/officeDocument/2006/relationships/font" Target="fonts/font7.fntdata"/><Relationship Id="rId57" Type="http://schemas.openxmlformats.org/officeDocument/2006/relationships/font" Target="fonts/font6.fntdata"/><Relationship Id="rId56" Type="http://schemas.openxmlformats.org/officeDocument/2006/relationships/font" Target="fonts/font5.fntdata"/><Relationship Id="rId55" Type="http://schemas.openxmlformats.org/officeDocument/2006/relationships/font" Target="fonts/font4.fntdata"/><Relationship Id="rId54" Type="http://schemas.openxmlformats.org/officeDocument/2006/relationships/font" Target="fonts/font3.fntdata"/><Relationship Id="rId53" Type="http://schemas.openxmlformats.org/officeDocument/2006/relationships/font" Target="fonts/font2.fntdata"/><Relationship Id="rId52" Type="http://schemas.openxmlformats.org/officeDocument/2006/relationships/font" Target="fonts/font1.fntdata"/><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3.xml"/><Relationship Id="rId49" Type="http://schemas.openxmlformats.org/officeDocument/2006/relationships/presProps" Target="presProps.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3" Type="http://schemas.openxmlformats.org/officeDocument/2006/relationships/image" Target="../media/image3.svg"/><Relationship Id="rId2" Type="http://schemas.openxmlformats.org/officeDocument/2006/relationships/image" Target="../media/image2.png"/><Relationship Id="rId10"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8.pn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jpeg"/><Relationship Id="rId1" Type="http://schemas.openxmlformats.org/officeDocument/2006/relationships/image" Target="../media/image10.jpe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image" Target="../media/image1.jpe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image" Target="../media/image1.jpe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image" Target="../media/image1.jpe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image" Target="../media/image1.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6.png"/><Relationship Id="rId1" Type="http://schemas.openxmlformats.org/officeDocument/2006/relationships/image" Target="../media/image10.jpe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10.jpe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10.jpe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image" Target="../media/image10.jpe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10.jpe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10.jpe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10.jpe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10.jpeg"/></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10.jpeg"/></Relationships>
</file>

<file path=ppt/slides/_rels/slide3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10.jpe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10.jpe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10.jpe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10.jpe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10.jpe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4.png"/><Relationship Id="rId1" Type="http://schemas.openxmlformats.org/officeDocument/2006/relationships/image" Target="../media/image10.jpe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10.jpe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7.png"/><Relationship Id="rId1" Type="http://schemas.openxmlformats.org/officeDocument/2006/relationships/image" Target="../media/image10.jpe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10.jpe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10.jpeg"/></Relationships>
</file>

<file path=ppt/slides/_rels/slide4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4.png"/><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10.jpe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6.png"/><Relationship Id="rId1" Type="http://schemas.openxmlformats.org/officeDocument/2006/relationships/image" Target="../media/image75.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10.jpe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hyperlink" Target="https://dev.mysql.com/downloads/installer/" TargetMode="External"/><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6.pn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7.pn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alphaModFix amt="41000"/>
            </a:blip>
            <a:stretch>
              <a:fillRect l="-20312" r="-20312"/>
            </a:stretch>
          </a:blipFill>
        </p:spPr>
      </p:sp>
      <p:grpSp>
        <p:nvGrpSpPr>
          <p:cNvPr id="3" name="Group 3"/>
          <p:cNvGrpSpPr/>
          <p:nvPr/>
        </p:nvGrpSpPr>
        <p:grpSpPr>
          <a:xfrm rot="0">
            <a:off x="0" y="0"/>
            <a:ext cx="2446233" cy="10287000"/>
            <a:chOff x="0" y="0"/>
            <a:chExt cx="644275" cy="2709333"/>
          </a:xfrm>
        </p:grpSpPr>
        <p:sp>
          <p:nvSpPr>
            <p:cNvPr id="4" name="Freeform 4"/>
            <p:cNvSpPr/>
            <p:nvPr/>
          </p:nvSpPr>
          <p:spPr>
            <a:xfrm>
              <a:off x="0" y="0"/>
              <a:ext cx="644275" cy="2709333"/>
            </a:xfrm>
            <a:custGeom>
              <a:avLst/>
              <a:gdLst/>
              <a:ahLst/>
              <a:cxnLst/>
              <a:rect l="l" t="t" r="r" b="b"/>
              <a:pathLst>
                <a:path w="644275" h="2709333">
                  <a:moveTo>
                    <a:pt x="0" y="0"/>
                  </a:moveTo>
                  <a:lnTo>
                    <a:pt x="644275" y="0"/>
                  </a:lnTo>
                  <a:lnTo>
                    <a:pt x="644275" y="2709333"/>
                  </a:lnTo>
                  <a:lnTo>
                    <a:pt x="0" y="2709333"/>
                  </a:lnTo>
                  <a:close/>
                </a:path>
              </a:pathLst>
            </a:custGeom>
            <a:solidFill>
              <a:srgbClr val="593C8F"/>
            </a:solidFill>
          </p:spPr>
        </p:sp>
        <p:sp>
          <p:nvSpPr>
            <p:cNvPr id="5" name="TextBox 5"/>
            <p:cNvSpPr txBox="1"/>
            <p:nvPr/>
          </p:nvSpPr>
          <p:spPr>
            <a:xfrm>
              <a:off x="0" y="-47625"/>
              <a:ext cx="644275" cy="2756958"/>
            </a:xfrm>
            <a:prstGeom prst="rect">
              <a:avLst/>
            </a:prstGeom>
          </p:spPr>
          <p:txBody>
            <a:bodyPr lIns="50800" tIns="50800" rIns="50800" bIns="50800" rtlCol="0" anchor="ctr"/>
            <a:lstStyle/>
            <a:p>
              <a:pPr algn="ctr">
                <a:lnSpc>
                  <a:spcPts val="2660"/>
                </a:lnSpc>
              </a:pPr>
            </a:p>
          </p:txBody>
        </p:sp>
      </p:grpSp>
      <p:sp>
        <p:nvSpPr>
          <p:cNvPr id="6" name="TextBox 6"/>
          <p:cNvSpPr txBox="1"/>
          <p:nvPr/>
        </p:nvSpPr>
        <p:spPr>
          <a:xfrm>
            <a:off x="2991097" y="2630197"/>
            <a:ext cx="13378594" cy="1627688"/>
          </a:xfrm>
          <a:prstGeom prst="rect">
            <a:avLst/>
          </a:prstGeom>
        </p:spPr>
        <p:txBody>
          <a:bodyPr lIns="0" tIns="0" rIns="0" bIns="0" rtlCol="0" anchor="t">
            <a:spAutoFit/>
          </a:bodyPr>
          <a:lstStyle/>
          <a:p>
            <a:pPr>
              <a:lnSpc>
                <a:spcPts val="13345"/>
              </a:lnSpc>
              <a:spcBef>
                <a:spcPct val="0"/>
              </a:spcBef>
            </a:pPr>
            <a:r>
              <a:rPr lang="en-US" sz="9530">
                <a:solidFill>
                  <a:srgbClr val="593C8F"/>
                </a:solidFill>
                <a:latin typeface="League Spartan" panose="00000800000000000000"/>
              </a:rPr>
              <a:t>MYSQL WORKSHOP</a:t>
            </a:r>
            <a:endParaRPr lang="en-US" sz="9530">
              <a:solidFill>
                <a:srgbClr val="593C8F"/>
              </a:solidFill>
              <a:latin typeface="League Spartan" panose="00000800000000000000"/>
            </a:endParaRPr>
          </a:p>
        </p:txBody>
      </p:sp>
      <p:sp>
        <p:nvSpPr>
          <p:cNvPr id="7" name="AutoShape 7"/>
          <p:cNvSpPr/>
          <p:nvPr/>
        </p:nvSpPr>
        <p:spPr>
          <a:xfrm>
            <a:off x="2991097" y="4155359"/>
            <a:ext cx="12852153" cy="102526"/>
          </a:xfrm>
          <a:prstGeom prst="line">
            <a:avLst/>
          </a:prstGeom>
          <a:ln w="38100" cap="flat">
            <a:solidFill>
              <a:srgbClr val="000000"/>
            </a:solidFill>
            <a:prstDash val="solid"/>
            <a:headEnd type="none" w="sm" len="sm"/>
            <a:tailEnd type="none" w="sm" len="sm"/>
          </a:ln>
        </p:spPr>
      </p:sp>
      <p:sp>
        <p:nvSpPr>
          <p:cNvPr id="8" name="Freeform 8"/>
          <p:cNvSpPr/>
          <p:nvPr/>
        </p:nvSpPr>
        <p:spPr>
          <a:xfrm>
            <a:off x="13763158" y="38735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2">
              <a:alphaModFix amt="37000"/>
              <a:extLst>
                <a:ext uri="{96DAC541-7B7A-43D3-8B79-37D633B846F1}">
                  <asvg:svgBlip xmlns:asvg="http://schemas.microsoft.com/office/drawing/2016/SVG/main" r:embed="rId3"/>
                </a:ext>
              </a:extLst>
            </a:blip>
            <a:stretch>
              <a:fillRect/>
            </a:stretch>
          </a:blipFill>
        </p:spPr>
      </p:sp>
      <p:sp>
        <p:nvSpPr>
          <p:cNvPr id="9" name="Freeform 9"/>
          <p:cNvSpPr/>
          <p:nvPr/>
        </p:nvSpPr>
        <p:spPr>
          <a:xfrm>
            <a:off x="12383055" y="6091916"/>
            <a:ext cx="5019120" cy="2637319"/>
          </a:xfrm>
          <a:custGeom>
            <a:avLst/>
            <a:gdLst/>
            <a:ahLst/>
            <a:cxnLst/>
            <a:rect l="l" t="t" r="r" b="b"/>
            <a:pathLst>
              <a:path w="5019120" h="2637319">
                <a:moveTo>
                  <a:pt x="0" y="0"/>
                </a:moveTo>
                <a:lnTo>
                  <a:pt x="5019120" y="0"/>
                </a:lnTo>
                <a:lnTo>
                  <a:pt x="5019120" y="2637320"/>
                </a:lnTo>
                <a:lnTo>
                  <a:pt x="0" y="26373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2991097" y="6169967"/>
            <a:ext cx="5247183" cy="2106533"/>
          </a:xfrm>
          <a:custGeom>
            <a:avLst/>
            <a:gdLst/>
            <a:ahLst/>
            <a:cxnLst/>
            <a:rect l="l" t="t" r="r" b="b"/>
            <a:pathLst>
              <a:path w="5247183" h="2106533">
                <a:moveTo>
                  <a:pt x="0" y="0"/>
                </a:moveTo>
                <a:lnTo>
                  <a:pt x="5247183" y="0"/>
                </a:lnTo>
                <a:lnTo>
                  <a:pt x="5247183" y="2106534"/>
                </a:lnTo>
                <a:lnTo>
                  <a:pt x="0" y="2106534"/>
                </a:lnTo>
                <a:lnTo>
                  <a:pt x="0" y="0"/>
                </a:lnTo>
                <a:close/>
              </a:path>
            </a:pathLst>
          </a:custGeom>
          <a:blipFill>
            <a:blip r:embed="rId6"/>
            <a:stretch>
              <a:fillRect/>
            </a:stretch>
          </a:blipFill>
        </p:spPr>
      </p:sp>
      <p:sp>
        <p:nvSpPr>
          <p:cNvPr id="11" name="Freeform 11"/>
          <p:cNvSpPr/>
          <p:nvPr/>
        </p:nvSpPr>
        <p:spPr>
          <a:xfrm>
            <a:off x="10196445" y="8300292"/>
            <a:ext cx="3784585" cy="1791764"/>
          </a:xfrm>
          <a:custGeom>
            <a:avLst/>
            <a:gdLst/>
            <a:ahLst/>
            <a:cxnLst/>
            <a:rect l="l" t="t" r="r" b="b"/>
            <a:pathLst>
              <a:path w="3784585" h="1791764">
                <a:moveTo>
                  <a:pt x="0" y="0"/>
                </a:moveTo>
                <a:lnTo>
                  <a:pt x="3784585" y="0"/>
                </a:lnTo>
                <a:lnTo>
                  <a:pt x="3784585" y="1791764"/>
                </a:lnTo>
                <a:lnTo>
                  <a:pt x="0" y="1791764"/>
                </a:lnTo>
                <a:lnTo>
                  <a:pt x="0" y="0"/>
                </a:lnTo>
                <a:close/>
              </a:path>
            </a:pathLst>
          </a:custGeom>
          <a:blipFill>
            <a:blip r:embed="rId7"/>
            <a:stretch>
              <a:fillRect/>
            </a:stretch>
          </a:blipFill>
        </p:spPr>
      </p:sp>
      <p:sp>
        <p:nvSpPr>
          <p:cNvPr id="12" name="Freeform 12"/>
          <p:cNvSpPr/>
          <p:nvPr/>
        </p:nvSpPr>
        <p:spPr>
          <a:xfrm>
            <a:off x="3103737" y="8276501"/>
            <a:ext cx="6491813" cy="1839347"/>
          </a:xfrm>
          <a:custGeom>
            <a:avLst/>
            <a:gdLst/>
            <a:ahLst/>
            <a:cxnLst/>
            <a:rect l="l" t="t" r="r" b="b"/>
            <a:pathLst>
              <a:path w="6491813" h="1839347">
                <a:moveTo>
                  <a:pt x="0" y="0"/>
                </a:moveTo>
                <a:lnTo>
                  <a:pt x="6491813" y="0"/>
                </a:lnTo>
                <a:lnTo>
                  <a:pt x="6491813" y="1839347"/>
                </a:lnTo>
                <a:lnTo>
                  <a:pt x="0" y="1839347"/>
                </a:lnTo>
                <a:lnTo>
                  <a:pt x="0" y="0"/>
                </a:lnTo>
                <a:close/>
              </a:path>
            </a:pathLst>
          </a:custGeom>
          <a:blipFill>
            <a:blip r:embed="rId8"/>
            <a:stretch>
              <a:fillRect/>
            </a:stretch>
          </a:blipFill>
        </p:spPr>
      </p:sp>
      <p:sp>
        <p:nvSpPr>
          <p:cNvPr id="13" name="Freeform 13"/>
          <p:cNvSpPr/>
          <p:nvPr/>
        </p:nvSpPr>
        <p:spPr>
          <a:xfrm>
            <a:off x="8744423" y="5920466"/>
            <a:ext cx="5676345" cy="2605535"/>
          </a:xfrm>
          <a:custGeom>
            <a:avLst/>
            <a:gdLst/>
            <a:ahLst/>
            <a:cxnLst/>
            <a:rect l="l" t="t" r="r" b="b"/>
            <a:pathLst>
              <a:path w="5676345" h="2605535">
                <a:moveTo>
                  <a:pt x="0" y="0"/>
                </a:moveTo>
                <a:lnTo>
                  <a:pt x="5676344" y="0"/>
                </a:lnTo>
                <a:lnTo>
                  <a:pt x="5676344" y="2605536"/>
                </a:lnTo>
                <a:lnTo>
                  <a:pt x="0" y="2605536"/>
                </a:lnTo>
                <a:lnTo>
                  <a:pt x="0" y="0"/>
                </a:lnTo>
                <a:close/>
              </a:path>
            </a:pathLst>
          </a:custGeom>
          <a:blipFill>
            <a:blip r:embed="rId9"/>
            <a:stretch>
              <a:fillRect/>
            </a:stretch>
          </a:blipFill>
        </p:spPr>
      </p:sp>
      <p:sp>
        <p:nvSpPr>
          <p:cNvPr id="14" name="TextBox 14"/>
          <p:cNvSpPr txBox="1"/>
          <p:nvPr/>
        </p:nvSpPr>
        <p:spPr>
          <a:xfrm>
            <a:off x="2991097" y="1435251"/>
            <a:ext cx="4843997" cy="1375921"/>
          </a:xfrm>
          <a:prstGeom prst="rect">
            <a:avLst/>
          </a:prstGeom>
        </p:spPr>
        <p:txBody>
          <a:bodyPr lIns="0" tIns="0" rIns="0" bIns="0" rtlCol="0" anchor="t">
            <a:spAutoFit/>
          </a:bodyPr>
          <a:lstStyle/>
          <a:p>
            <a:pPr>
              <a:lnSpc>
                <a:spcPts val="11265"/>
              </a:lnSpc>
              <a:spcBef>
                <a:spcPct val="0"/>
              </a:spcBef>
            </a:pPr>
            <a:r>
              <a:rPr lang="en-US" sz="8045">
                <a:solidFill>
                  <a:srgbClr val="000000"/>
                </a:solidFill>
                <a:latin typeface="Lato Bold" panose="020F0502020204030203"/>
              </a:rPr>
              <a:t>ONE DAY</a:t>
            </a:r>
            <a:endParaRPr lang="en-US" sz="8045">
              <a:solidFill>
                <a:srgbClr val="000000"/>
              </a:solidFill>
              <a:latin typeface="Lato Bold" panose="020F0502020204030203"/>
            </a:endParaRPr>
          </a:p>
        </p:txBody>
      </p:sp>
      <p:sp>
        <p:nvSpPr>
          <p:cNvPr id="15" name="TextBox 15"/>
          <p:cNvSpPr txBox="1"/>
          <p:nvPr/>
        </p:nvSpPr>
        <p:spPr>
          <a:xfrm>
            <a:off x="2991097" y="4467225"/>
            <a:ext cx="9097641" cy="542925"/>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Poppins" panose="00000500000000000000"/>
              </a:rPr>
              <a:t>Speaker Name: </a:t>
            </a:r>
            <a:r>
              <a:rPr lang="en-US" sz="3000">
                <a:solidFill>
                  <a:srgbClr val="000000"/>
                </a:solidFill>
                <a:latin typeface="Poppins Bold" panose="00000800000000000000"/>
              </a:rPr>
              <a:t>Muhammad Raheel</a:t>
            </a:r>
            <a:endParaRPr lang="en-US" sz="3000">
              <a:solidFill>
                <a:srgbClr val="000000"/>
              </a:solidFill>
              <a:latin typeface="Poppins Bold" panose="0000080000000000000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alphaModFix amt="41000"/>
            </a:blip>
            <a:stretch>
              <a:fillRect l="-20312" r="-20312"/>
            </a:stretch>
          </a:blipFill>
        </p:spPr>
      </p:sp>
      <p:grpSp>
        <p:nvGrpSpPr>
          <p:cNvPr id="3" name="Group 3"/>
          <p:cNvGrpSpPr/>
          <p:nvPr/>
        </p:nvGrpSpPr>
        <p:grpSpPr>
          <a:xfrm rot="0">
            <a:off x="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60"/>
                </a:lnSpc>
              </a:pPr>
            </a:p>
          </p:txBody>
        </p:sp>
      </p:grpSp>
      <p:sp>
        <p:nvSpPr>
          <p:cNvPr id="6" name="Freeform 6"/>
          <p:cNvSpPr/>
          <p:nvPr/>
        </p:nvSpPr>
        <p:spPr>
          <a:xfrm>
            <a:off x="13763158" y="38735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2">
              <a:alphaModFix amt="37000"/>
              <a:extLst>
                <a:ext uri="{96DAC541-7B7A-43D3-8B79-37D633B846F1}">
                  <asvg:svgBlip xmlns:asvg="http://schemas.microsoft.com/office/drawing/2016/SVG/main" r:embed="rId3"/>
                </a:ext>
              </a:extLst>
            </a:blip>
            <a:stretch>
              <a:fillRect/>
            </a:stretch>
          </a:blipFill>
        </p:spPr>
      </p:sp>
      <p:sp>
        <p:nvSpPr>
          <p:cNvPr id="7" name="Freeform 7"/>
          <p:cNvSpPr/>
          <p:nvPr/>
        </p:nvSpPr>
        <p:spPr>
          <a:xfrm>
            <a:off x="5646181" y="2064211"/>
            <a:ext cx="10590618" cy="7971847"/>
          </a:xfrm>
          <a:custGeom>
            <a:avLst/>
            <a:gdLst/>
            <a:ahLst/>
            <a:cxnLst/>
            <a:rect l="l" t="t" r="r" b="b"/>
            <a:pathLst>
              <a:path w="10590618" h="7971847">
                <a:moveTo>
                  <a:pt x="0" y="0"/>
                </a:moveTo>
                <a:lnTo>
                  <a:pt x="10590618" y="0"/>
                </a:lnTo>
                <a:lnTo>
                  <a:pt x="10590618" y="7971847"/>
                </a:lnTo>
                <a:lnTo>
                  <a:pt x="0" y="7971847"/>
                </a:lnTo>
                <a:lnTo>
                  <a:pt x="0" y="0"/>
                </a:lnTo>
                <a:close/>
              </a:path>
            </a:pathLst>
          </a:custGeom>
          <a:blipFill>
            <a:blip r:embed="rId4"/>
            <a:stretch>
              <a:fillRect/>
            </a:stretch>
          </a:blipFill>
        </p:spPr>
      </p:sp>
      <p:sp>
        <p:nvSpPr>
          <p:cNvPr id="8" name="TextBox 8"/>
          <p:cNvSpPr txBox="1"/>
          <p:nvPr/>
        </p:nvSpPr>
        <p:spPr>
          <a:xfrm>
            <a:off x="3605068" y="471385"/>
            <a:ext cx="11077865" cy="1889760"/>
          </a:xfrm>
          <a:prstGeom prst="rect">
            <a:avLst/>
          </a:prstGeom>
        </p:spPr>
        <p:txBody>
          <a:bodyPr lIns="0" tIns="0" rIns="0" bIns="0" rtlCol="0" anchor="t">
            <a:spAutoFit/>
          </a:bodyPr>
          <a:lstStyle/>
          <a:p>
            <a:pPr>
              <a:lnSpc>
                <a:spcPts val="2940"/>
              </a:lnSpc>
            </a:pPr>
            <a:r>
              <a:rPr lang="en-US" sz="2100">
                <a:solidFill>
                  <a:srgbClr val="000000"/>
                </a:solidFill>
                <a:latin typeface="Arial Bold" panose="020B0802020202020204"/>
              </a:rPr>
              <a:t>Step 5:</a:t>
            </a:r>
            <a:endParaRPr lang="en-US" sz="2100">
              <a:solidFill>
                <a:srgbClr val="000000"/>
              </a:solidFill>
              <a:latin typeface="Arial Bold" panose="020B0802020202020204"/>
            </a:endParaRPr>
          </a:p>
          <a:p>
            <a:pPr>
              <a:lnSpc>
                <a:spcPts val="2940"/>
              </a:lnSpc>
            </a:pPr>
            <a:r>
              <a:rPr lang="en-US" sz="2100">
                <a:solidFill>
                  <a:srgbClr val="000000"/>
                </a:solidFill>
                <a:latin typeface="Arial" panose="020B0604020202020204"/>
              </a:rPr>
              <a:t>Once we click on the Next button, it may give information about some features that may fail to install on your system due to a lack of requirements. We can resolve them by clicking on the Execute button that will install all requirements automatically or can skip them. Now, click on the Next button.</a:t>
            </a:r>
            <a:endParaRPr lang="en-US" sz="2100">
              <a:solidFill>
                <a:srgbClr val="000000"/>
              </a:solidFill>
              <a:latin typeface="Arial" panose="020B06040202020202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3086100" cy="10287000"/>
            <a:chOff x="0" y="0"/>
            <a:chExt cx="812800" cy="2709333"/>
          </a:xfrm>
        </p:grpSpPr>
        <p:sp>
          <p:nvSpPr>
            <p:cNvPr id="3" name="Freeform 3"/>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4" name="TextBox 4"/>
            <p:cNvSpPr txBox="1"/>
            <p:nvPr/>
          </p:nvSpPr>
          <p:spPr>
            <a:xfrm>
              <a:off x="0" y="-47625"/>
              <a:ext cx="812800" cy="2756958"/>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13763158" y="38735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1">
              <a:alphaModFix amt="37000"/>
            </a:blip>
            <a:stretch>
              <a:fillRect/>
            </a:stretch>
          </a:blipFill>
        </p:spPr>
      </p:sp>
      <p:sp>
        <p:nvSpPr>
          <p:cNvPr id="6" name="Freeform 6"/>
          <p:cNvSpPr/>
          <p:nvPr/>
        </p:nvSpPr>
        <p:spPr>
          <a:xfrm>
            <a:off x="8990071" y="2041995"/>
            <a:ext cx="6099071" cy="2238071"/>
          </a:xfrm>
          <a:custGeom>
            <a:avLst/>
            <a:gdLst/>
            <a:ahLst/>
            <a:cxnLst/>
            <a:rect l="l" t="t" r="r" b="b"/>
            <a:pathLst>
              <a:path w="6099071" h="2238071">
                <a:moveTo>
                  <a:pt x="0" y="0"/>
                </a:moveTo>
                <a:lnTo>
                  <a:pt x="6099071" y="0"/>
                </a:lnTo>
                <a:lnTo>
                  <a:pt x="6099071" y="2238071"/>
                </a:lnTo>
                <a:lnTo>
                  <a:pt x="0" y="2238071"/>
                </a:lnTo>
                <a:lnTo>
                  <a:pt x="0" y="0"/>
                </a:lnTo>
                <a:close/>
              </a:path>
            </a:pathLst>
          </a:custGeom>
          <a:blipFill>
            <a:blip r:embed="rId2"/>
            <a:stretch>
              <a:fillRect/>
            </a:stretch>
          </a:blipFill>
        </p:spPr>
      </p:sp>
      <p:sp>
        <p:nvSpPr>
          <p:cNvPr id="7" name="Freeform 7"/>
          <p:cNvSpPr/>
          <p:nvPr/>
        </p:nvSpPr>
        <p:spPr>
          <a:xfrm>
            <a:off x="5713736" y="4502150"/>
            <a:ext cx="7366350" cy="5544853"/>
          </a:xfrm>
          <a:custGeom>
            <a:avLst/>
            <a:gdLst/>
            <a:ahLst/>
            <a:cxnLst/>
            <a:rect l="l" t="t" r="r" b="b"/>
            <a:pathLst>
              <a:path w="7366350" h="5544853">
                <a:moveTo>
                  <a:pt x="0" y="0"/>
                </a:moveTo>
                <a:lnTo>
                  <a:pt x="7366350" y="0"/>
                </a:lnTo>
                <a:lnTo>
                  <a:pt x="7366350" y="5544853"/>
                </a:lnTo>
                <a:lnTo>
                  <a:pt x="0" y="5544853"/>
                </a:lnTo>
                <a:lnTo>
                  <a:pt x="0" y="0"/>
                </a:lnTo>
                <a:close/>
              </a:path>
            </a:pathLst>
          </a:custGeom>
          <a:blipFill>
            <a:blip r:embed="rId3"/>
            <a:stretch>
              <a:fillRect/>
            </a:stretch>
          </a:blipFill>
        </p:spPr>
      </p:sp>
      <p:sp>
        <p:nvSpPr>
          <p:cNvPr id="8" name="TextBox 8"/>
          <p:cNvSpPr txBox="1"/>
          <p:nvPr/>
        </p:nvSpPr>
        <p:spPr>
          <a:xfrm>
            <a:off x="3605068" y="471385"/>
            <a:ext cx="11077865" cy="1146810"/>
          </a:xfrm>
          <a:prstGeom prst="rect">
            <a:avLst/>
          </a:prstGeom>
        </p:spPr>
        <p:txBody>
          <a:bodyPr lIns="0" tIns="0" rIns="0" bIns="0" rtlCol="0" anchor="t">
            <a:spAutoFit/>
          </a:bodyPr>
          <a:lstStyle/>
          <a:p>
            <a:pPr>
              <a:lnSpc>
                <a:spcPts val="2940"/>
              </a:lnSpc>
            </a:pPr>
            <a:r>
              <a:rPr lang="en-US" sz="2100">
                <a:solidFill>
                  <a:srgbClr val="000000"/>
                </a:solidFill>
                <a:latin typeface="Arial Bold" panose="020B0802020202020204"/>
              </a:rPr>
              <a:t>Step 6:</a:t>
            </a:r>
            <a:endParaRPr lang="en-US" sz="2100">
              <a:solidFill>
                <a:srgbClr val="000000"/>
              </a:solidFill>
              <a:latin typeface="Arial Bold" panose="020B0802020202020204"/>
            </a:endParaRPr>
          </a:p>
          <a:p>
            <a:pPr>
              <a:lnSpc>
                <a:spcPts val="2940"/>
              </a:lnSpc>
            </a:pPr>
            <a:r>
              <a:rPr lang="en-US" sz="2100">
                <a:solidFill>
                  <a:srgbClr val="000000"/>
                </a:solidFill>
                <a:latin typeface="Arial" panose="020B0604020202020204"/>
              </a:rPr>
              <a:t>In the next wizard, we will see a dialog box that asks for our confirmation of a few products not getting installed. Here, we have to click on the Yes button.</a:t>
            </a:r>
            <a:endParaRPr lang="en-US" sz="2100">
              <a:solidFill>
                <a:srgbClr val="000000"/>
              </a:solidFill>
              <a:latin typeface="Arial" panose="020B0604020202020204"/>
            </a:endParaRPr>
          </a:p>
        </p:txBody>
      </p:sp>
      <p:sp>
        <p:nvSpPr>
          <p:cNvPr id="9" name="TextBox 9"/>
          <p:cNvSpPr txBox="1"/>
          <p:nvPr/>
        </p:nvSpPr>
        <p:spPr>
          <a:xfrm>
            <a:off x="3731267" y="2359025"/>
            <a:ext cx="5020477" cy="1518285"/>
          </a:xfrm>
          <a:prstGeom prst="rect">
            <a:avLst/>
          </a:prstGeom>
        </p:spPr>
        <p:txBody>
          <a:bodyPr lIns="0" tIns="0" rIns="0" bIns="0" rtlCol="0" anchor="t">
            <a:spAutoFit/>
          </a:bodyPr>
          <a:lstStyle/>
          <a:p>
            <a:pPr>
              <a:lnSpc>
                <a:spcPts val="2940"/>
              </a:lnSpc>
            </a:pPr>
            <a:r>
              <a:rPr lang="en-US" sz="2100">
                <a:solidFill>
                  <a:srgbClr val="000000"/>
                </a:solidFill>
                <a:latin typeface="Arial" panose="020B0604020202020204"/>
              </a:rPr>
              <a:t>After clicking on the Yes button, we will see the list of the products which are going to be installed. So, if we need all products, click on the Execute button.</a:t>
            </a:r>
            <a:endParaRPr lang="en-US" sz="2100">
              <a:solidFill>
                <a:srgbClr val="000000"/>
              </a:solidFill>
              <a:latin typeface="Arial" panose="020B060402020202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alphaModFix amt="41000"/>
            </a:blip>
            <a:stretch>
              <a:fillRect l="-20312" r="-20312"/>
            </a:stretch>
          </a:blipFill>
        </p:spPr>
      </p:sp>
      <p:grpSp>
        <p:nvGrpSpPr>
          <p:cNvPr id="3" name="Group 3"/>
          <p:cNvGrpSpPr/>
          <p:nvPr/>
        </p:nvGrpSpPr>
        <p:grpSpPr>
          <a:xfrm rot="0">
            <a:off x="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60"/>
                </a:lnSpc>
              </a:pPr>
            </a:p>
          </p:txBody>
        </p:sp>
      </p:grpSp>
      <p:sp>
        <p:nvSpPr>
          <p:cNvPr id="6" name="Freeform 6"/>
          <p:cNvSpPr/>
          <p:nvPr/>
        </p:nvSpPr>
        <p:spPr>
          <a:xfrm>
            <a:off x="13763158" y="38735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2">
              <a:alphaModFix amt="37000"/>
            </a:blip>
            <a:stretch>
              <a:fillRect/>
            </a:stretch>
          </a:blipFill>
        </p:spPr>
      </p:sp>
      <p:sp>
        <p:nvSpPr>
          <p:cNvPr id="7" name="Freeform 7"/>
          <p:cNvSpPr/>
          <p:nvPr/>
        </p:nvSpPr>
        <p:spPr>
          <a:xfrm>
            <a:off x="4073584" y="1989670"/>
            <a:ext cx="10140833" cy="7633281"/>
          </a:xfrm>
          <a:custGeom>
            <a:avLst/>
            <a:gdLst/>
            <a:ahLst/>
            <a:cxnLst/>
            <a:rect l="l" t="t" r="r" b="b"/>
            <a:pathLst>
              <a:path w="10140833" h="7633281">
                <a:moveTo>
                  <a:pt x="0" y="0"/>
                </a:moveTo>
                <a:lnTo>
                  <a:pt x="10140832" y="0"/>
                </a:lnTo>
                <a:lnTo>
                  <a:pt x="10140832" y="7633281"/>
                </a:lnTo>
                <a:lnTo>
                  <a:pt x="0" y="7633281"/>
                </a:lnTo>
                <a:lnTo>
                  <a:pt x="0" y="0"/>
                </a:lnTo>
                <a:close/>
              </a:path>
            </a:pathLst>
          </a:custGeom>
          <a:blipFill>
            <a:blip r:embed="rId3"/>
            <a:stretch>
              <a:fillRect/>
            </a:stretch>
          </a:blipFill>
        </p:spPr>
      </p:sp>
      <p:sp>
        <p:nvSpPr>
          <p:cNvPr id="8" name="TextBox 8"/>
          <p:cNvSpPr txBox="1"/>
          <p:nvPr/>
        </p:nvSpPr>
        <p:spPr>
          <a:xfrm>
            <a:off x="3605068" y="471385"/>
            <a:ext cx="11077865" cy="1518285"/>
          </a:xfrm>
          <a:prstGeom prst="rect">
            <a:avLst/>
          </a:prstGeom>
        </p:spPr>
        <p:txBody>
          <a:bodyPr lIns="0" tIns="0" rIns="0" bIns="0" rtlCol="0" anchor="t">
            <a:spAutoFit/>
          </a:bodyPr>
          <a:lstStyle/>
          <a:p>
            <a:pPr>
              <a:lnSpc>
                <a:spcPts val="2940"/>
              </a:lnSpc>
            </a:pPr>
            <a:r>
              <a:rPr lang="en-US" sz="2100">
                <a:solidFill>
                  <a:srgbClr val="000000"/>
                </a:solidFill>
                <a:latin typeface="Arial Bold" panose="020B0802020202020204"/>
              </a:rPr>
              <a:t>Step 7:</a:t>
            </a:r>
            <a:endParaRPr lang="en-US" sz="2100">
              <a:solidFill>
                <a:srgbClr val="000000"/>
              </a:solidFill>
              <a:latin typeface="Arial Bold" panose="020B0802020202020204"/>
            </a:endParaRPr>
          </a:p>
          <a:p>
            <a:pPr>
              <a:lnSpc>
                <a:spcPts val="2940"/>
              </a:lnSpc>
            </a:pPr>
            <a:r>
              <a:rPr lang="en-US" sz="2100">
                <a:solidFill>
                  <a:srgbClr val="000000"/>
                </a:solidFill>
                <a:latin typeface="Arial" panose="020B0604020202020204"/>
              </a:rPr>
              <a:t>Once we click on the Execute button, it will download and install all the products. After completing the installation, click on the Next button</a:t>
            </a:r>
            <a:endParaRPr lang="en-US" sz="2100">
              <a:solidFill>
                <a:srgbClr val="000000"/>
              </a:solidFill>
              <a:latin typeface="Arial" panose="020B0604020202020204"/>
            </a:endParaRPr>
          </a:p>
          <a:p>
            <a:pPr>
              <a:lnSpc>
                <a:spcPts val="2940"/>
              </a:lnSpc>
            </a:p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alphaModFix amt="41000"/>
            </a:blip>
            <a:stretch>
              <a:fillRect l="-20312" r="-20312"/>
            </a:stretch>
          </a:blipFill>
        </p:spPr>
      </p:sp>
      <p:grpSp>
        <p:nvGrpSpPr>
          <p:cNvPr id="3" name="Group 3"/>
          <p:cNvGrpSpPr/>
          <p:nvPr/>
        </p:nvGrpSpPr>
        <p:grpSpPr>
          <a:xfrm rot="0">
            <a:off x="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60"/>
                </a:lnSpc>
              </a:pPr>
            </a:p>
          </p:txBody>
        </p:sp>
      </p:grpSp>
      <p:sp>
        <p:nvSpPr>
          <p:cNvPr id="6" name="Freeform 6"/>
          <p:cNvSpPr/>
          <p:nvPr/>
        </p:nvSpPr>
        <p:spPr>
          <a:xfrm>
            <a:off x="13763158" y="38735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2">
              <a:alphaModFix amt="37000"/>
            </a:blip>
            <a:stretch>
              <a:fillRect/>
            </a:stretch>
          </a:blipFill>
        </p:spPr>
      </p:sp>
      <p:sp>
        <p:nvSpPr>
          <p:cNvPr id="7" name="Freeform 7"/>
          <p:cNvSpPr/>
          <p:nvPr/>
        </p:nvSpPr>
        <p:spPr>
          <a:xfrm>
            <a:off x="4008101" y="2282504"/>
            <a:ext cx="10271798" cy="7731863"/>
          </a:xfrm>
          <a:custGeom>
            <a:avLst/>
            <a:gdLst/>
            <a:ahLst/>
            <a:cxnLst/>
            <a:rect l="l" t="t" r="r" b="b"/>
            <a:pathLst>
              <a:path w="10271798" h="7731863">
                <a:moveTo>
                  <a:pt x="0" y="0"/>
                </a:moveTo>
                <a:lnTo>
                  <a:pt x="10271798" y="0"/>
                </a:lnTo>
                <a:lnTo>
                  <a:pt x="10271798" y="7731863"/>
                </a:lnTo>
                <a:lnTo>
                  <a:pt x="0" y="7731863"/>
                </a:lnTo>
                <a:lnTo>
                  <a:pt x="0" y="0"/>
                </a:lnTo>
                <a:close/>
              </a:path>
            </a:pathLst>
          </a:custGeom>
          <a:blipFill>
            <a:blip r:embed="rId3"/>
            <a:stretch>
              <a:fillRect/>
            </a:stretch>
          </a:blipFill>
        </p:spPr>
      </p:sp>
      <p:sp>
        <p:nvSpPr>
          <p:cNvPr id="8" name="TextBox 8"/>
          <p:cNvSpPr txBox="1"/>
          <p:nvPr/>
        </p:nvSpPr>
        <p:spPr>
          <a:xfrm>
            <a:off x="3605068" y="471385"/>
            <a:ext cx="11077865" cy="1518285"/>
          </a:xfrm>
          <a:prstGeom prst="rect">
            <a:avLst/>
          </a:prstGeom>
        </p:spPr>
        <p:txBody>
          <a:bodyPr lIns="0" tIns="0" rIns="0" bIns="0" rtlCol="0" anchor="t">
            <a:spAutoFit/>
          </a:bodyPr>
          <a:lstStyle/>
          <a:p>
            <a:pPr>
              <a:lnSpc>
                <a:spcPts val="2940"/>
              </a:lnSpc>
            </a:pPr>
            <a:r>
              <a:rPr lang="en-US" sz="2100">
                <a:solidFill>
                  <a:srgbClr val="000000"/>
                </a:solidFill>
                <a:latin typeface="Arial Bold" panose="020B0802020202020204"/>
              </a:rPr>
              <a:t>Step 8:</a:t>
            </a:r>
            <a:endParaRPr lang="en-US" sz="2100">
              <a:solidFill>
                <a:srgbClr val="000000"/>
              </a:solidFill>
              <a:latin typeface="Arial Bold" panose="020B0802020202020204"/>
            </a:endParaRPr>
          </a:p>
          <a:p>
            <a:pPr>
              <a:lnSpc>
                <a:spcPts val="2940"/>
              </a:lnSpc>
            </a:pPr>
            <a:r>
              <a:rPr lang="en-US" sz="2100">
                <a:solidFill>
                  <a:srgbClr val="000000"/>
                </a:solidFill>
                <a:latin typeface="Arial Bold" panose="020B0802020202020204"/>
              </a:rPr>
              <a:t>I</a:t>
            </a:r>
            <a:r>
              <a:rPr lang="en-US" sz="2100">
                <a:solidFill>
                  <a:srgbClr val="000000"/>
                </a:solidFill>
                <a:latin typeface="Arial" panose="020B0604020202020204"/>
              </a:rPr>
              <a:t>n the next wizard, we need to configure the MySQL Server and Router. Here, I am not going to configure the Router because there is no need to use it with MySQL. We are going to show you how to configure the server only. Now, click on the Next button.</a:t>
            </a:r>
            <a:endParaRPr lang="en-US" sz="2100">
              <a:solidFill>
                <a:srgbClr val="000000"/>
              </a:solidFill>
              <a:latin typeface="Arial" panose="020B06040202020202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alphaModFix amt="41000"/>
            </a:blip>
            <a:stretch>
              <a:fillRect l="-20312" r="-20312"/>
            </a:stretch>
          </a:blipFill>
        </p:spPr>
      </p:sp>
      <p:grpSp>
        <p:nvGrpSpPr>
          <p:cNvPr id="3" name="Group 3"/>
          <p:cNvGrpSpPr/>
          <p:nvPr/>
        </p:nvGrpSpPr>
        <p:grpSpPr>
          <a:xfrm rot="0">
            <a:off x="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60"/>
                </a:lnSpc>
              </a:pPr>
            </a:p>
          </p:txBody>
        </p:sp>
      </p:grpSp>
      <p:sp>
        <p:nvSpPr>
          <p:cNvPr id="6" name="Freeform 6"/>
          <p:cNvSpPr/>
          <p:nvPr/>
        </p:nvSpPr>
        <p:spPr>
          <a:xfrm>
            <a:off x="13763158" y="38735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2">
              <a:alphaModFix amt="37000"/>
            </a:blip>
            <a:stretch>
              <a:fillRect/>
            </a:stretch>
          </a:blipFill>
        </p:spPr>
      </p:sp>
      <p:sp>
        <p:nvSpPr>
          <p:cNvPr id="7" name="Freeform 7"/>
          <p:cNvSpPr/>
          <p:nvPr/>
        </p:nvSpPr>
        <p:spPr>
          <a:xfrm>
            <a:off x="4199500" y="2444750"/>
            <a:ext cx="9889001" cy="7466528"/>
          </a:xfrm>
          <a:custGeom>
            <a:avLst/>
            <a:gdLst/>
            <a:ahLst/>
            <a:cxnLst/>
            <a:rect l="l" t="t" r="r" b="b"/>
            <a:pathLst>
              <a:path w="9889001" h="7466528">
                <a:moveTo>
                  <a:pt x="0" y="0"/>
                </a:moveTo>
                <a:lnTo>
                  <a:pt x="9889000" y="0"/>
                </a:lnTo>
                <a:lnTo>
                  <a:pt x="9889000" y="7466528"/>
                </a:lnTo>
                <a:lnTo>
                  <a:pt x="0" y="7466528"/>
                </a:lnTo>
                <a:lnTo>
                  <a:pt x="0" y="0"/>
                </a:lnTo>
                <a:close/>
              </a:path>
            </a:pathLst>
          </a:custGeom>
          <a:blipFill>
            <a:blip r:embed="rId3"/>
            <a:stretch>
              <a:fillRect/>
            </a:stretch>
          </a:blipFill>
        </p:spPr>
      </p:sp>
      <p:sp>
        <p:nvSpPr>
          <p:cNvPr id="8" name="TextBox 8"/>
          <p:cNvSpPr txBox="1"/>
          <p:nvPr/>
        </p:nvSpPr>
        <p:spPr>
          <a:xfrm>
            <a:off x="3605068" y="471385"/>
            <a:ext cx="11077865" cy="1889760"/>
          </a:xfrm>
          <a:prstGeom prst="rect">
            <a:avLst/>
          </a:prstGeom>
        </p:spPr>
        <p:txBody>
          <a:bodyPr lIns="0" tIns="0" rIns="0" bIns="0" rtlCol="0" anchor="t">
            <a:spAutoFit/>
          </a:bodyPr>
          <a:lstStyle/>
          <a:p>
            <a:pPr>
              <a:lnSpc>
                <a:spcPts val="2940"/>
              </a:lnSpc>
            </a:pPr>
            <a:r>
              <a:rPr lang="en-US" sz="2100">
                <a:solidFill>
                  <a:srgbClr val="000000"/>
                </a:solidFill>
                <a:latin typeface="Arial Bold" panose="020B0802020202020204"/>
              </a:rPr>
              <a:t>Step 9:</a:t>
            </a:r>
            <a:endParaRPr lang="en-US" sz="2100">
              <a:solidFill>
                <a:srgbClr val="000000"/>
              </a:solidFill>
              <a:latin typeface="Arial Bold" panose="020B0802020202020204"/>
            </a:endParaRPr>
          </a:p>
          <a:p>
            <a:pPr>
              <a:lnSpc>
                <a:spcPts val="2940"/>
              </a:lnSpc>
            </a:pPr>
            <a:r>
              <a:rPr lang="en-US" sz="2100">
                <a:solidFill>
                  <a:srgbClr val="000000"/>
                </a:solidFill>
                <a:latin typeface="Arial" panose="020B0604020202020204"/>
              </a:rPr>
              <a:t>As soon as you click on the Next button, you can see the screen below. Here, we have to configure the MySQL Server. Now, choose the Standalone MySQL Server/Classic MySQL Replication option and click on Next. Here, you can also choose the InnoDB Cluster based on your needs.</a:t>
            </a:r>
            <a:endParaRPr lang="en-US" sz="2100">
              <a:solidFill>
                <a:srgbClr val="000000"/>
              </a:solidFill>
              <a:latin typeface="Arial" panose="020B060402020202020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alphaModFix amt="41000"/>
            </a:blip>
            <a:stretch>
              <a:fillRect l="-20312" r="-20312"/>
            </a:stretch>
          </a:blipFill>
        </p:spPr>
      </p:sp>
      <p:grpSp>
        <p:nvGrpSpPr>
          <p:cNvPr id="3" name="Group 3"/>
          <p:cNvGrpSpPr/>
          <p:nvPr/>
        </p:nvGrpSpPr>
        <p:grpSpPr>
          <a:xfrm rot="0">
            <a:off x="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60"/>
                </a:lnSpc>
              </a:pPr>
            </a:p>
          </p:txBody>
        </p:sp>
      </p:grpSp>
      <p:sp>
        <p:nvSpPr>
          <p:cNvPr id="6" name="Freeform 6"/>
          <p:cNvSpPr/>
          <p:nvPr/>
        </p:nvSpPr>
        <p:spPr>
          <a:xfrm>
            <a:off x="13763158" y="38735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2">
              <a:alphaModFix amt="37000"/>
            </a:blip>
            <a:stretch>
              <a:fillRect/>
            </a:stretch>
          </a:blipFill>
        </p:spPr>
      </p:sp>
      <p:sp>
        <p:nvSpPr>
          <p:cNvPr id="7" name="Freeform 7"/>
          <p:cNvSpPr/>
          <p:nvPr/>
        </p:nvSpPr>
        <p:spPr>
          <a:xfrm>
            <a:off x="4087641" y="2220009"/>
            <a:ext cx="10112717" cy="7635441"/>
          </a:xfrm>
          <a:custGeom>
            <a:avLst/>
            <a:gdLst/>
            <a:ahLst/>
            <a:cxnLst/>
            <a:rect l="l" t="t" r="r" b="b"/>
            <a:pathLst>
              <a:path w="10112717" h="7635441">
                <a:moveTo>
                  <a:pt x="0" y="0"/>
                </a:moveTo>
                <a:lnTo>
                  <a:pt x="10112718" y="0"/>
                </a:lnTo>
                <a:lnTo>
                  <a:pt x="10112718" y="7635441"/>
                </a:lnTo>
                <a:lnTo>
                  <a:pt x="0" y="7635441"/>
                </a:lnTo>
                <a:lnTo>
                  <a:pt x="0" y="0"/>
                </a:lnTo>
                <a:close/>
              </a:path>
            </a:pathLst>
          </a:custGeom>
          <a:blipFill>
            <a:blip r:embed="rId3"/>
            <a:stretch>
              <a:fillRect/>
            </a:stretch>
          </a:blipFill>
        </p:spPr>
      </p:sp>
      <p:sp>
        <p:nvSpPr>
          <p:cNvPr id="8" name="TextBox 8"/>
          <p:cNvSpPr txBox="1"/>
          <p:nvPr/>
        </p:nvSpPr>
        <p:spPr>
          <a:xfrm>
            <a:off x="3605068" y="471385"/>
            <a:ext cx="11077865" cy="1518285"/>
          </a:xfrm>
          <a:prstGeom prst="rect">
            <a:avLst/>
          </a:prstGeom>
        </p:spPr>
        <p:txBody>
          <a:bodyPr lIns="0" tIns="0" rIns="0" bIns="0" rtlCol="0" anchor="t">
            <a:spAutoFit/>
          </a:bodyPr>
          <a:lstStyle/>
          <a:p>
            <a:pPr>
              <a:lnSpc>
                <a:spcPts val="2940"/>
              </a:lnSpc>
            </a:pPr>
            <a:r>
              <a:rPr lang="en-US" sz="2100">
                <a:solidFill>
                  <a:srgbClr val="000000"/>
                </a:solidFill>
                <a:latin typeface="Arial Bold" panose="020B0802020202020204"/>
              </a:rPr>
              <a:t>Step 10:</a:t>
            </a:r>
            <a:endParaRPr lang="en-US" sz="2100">
              <a:solidFill>
                <a:srgbClr val="000000"/>
              </a:solidFill>
              <a:latin typeface="Arial Bold" panose="020B0802020202020204"/>
            </a:endParaRPr>
          </a:p>
          <a:p>
            <a:pPr>
              <a:lnSpc>
                <a:spcPts val="2940"/>
              </a:lnSpc>
            </a:pPr>
            <a:r>
              <a:rPr lang="en-US" sz="2100">
                <a:solidFill>
                  <a:srgbClr val="000000"/>
                </a:solidFill>
                <a:latin typeface="Arial" panose="020B0604020202020204"/>
              </a:rPr>
              <a:t>In the next screen, the system will ask you to choose the Config Type and other connectivity options. Here, we are going to select the Config Type as 'Development Machine' and Connectivity as TCP/IP, and the Port Number is 3306, then click on Next.</a:t>
            </a:r>
            <a:endParaRPr lang="en-US" sz="2100">
              <a:solidFill>
                <a:srgbClr val="000000"/>
              </a:solidFill>
              <a:latin typeface="Arial" panose="020B06040202020202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alphaModFix amt="41000"/>
            </a:blip>
            <a:stretch>
              <a:fillRect l="-20312" r="-20312"/>
            </a:stretch>
          </a:blipFill>
        </p:spPr>
      </p:sp>
      <p:grpSp>
        <p:nvGrpSpPr>
          <p:cNvPr id="3" name="Group 3"/>
          <p:cNvGrpSpPr/>
          <p:nvPr/>
        </p:nvGrpSpPr>
        <p:grpSpPr>
          <a:xfrm rot="0">
            <a:off x="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60"/>
                </a:lnSpc>
              </a:pPr>
            </a:p>
          </p:txBody>
        </p:sp>
      </p:grpSp>
      <p:sp>
        <p:nvSpPr>
          <p:cNvPr id="6" name="Freeform 6"/>
          <p:cNvSpPr/>
          <p:nvPr/>
        </p:nvSpPr>
        <p:spPr>
          <a:xfrm>
            <a:off x="13763158" y="38735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2">
              <a:alphaModFix amt="37000"/>
            </a:blip>
            <a:stretch>
              <a:fillRect/>
            </a:stretch>
          </a:blipFill>
        </p:spPr>
      </p:sp>
      <p:sp>
        <p:nvSpPr>
          <p:cNvPr id="7" name="Freeform 7"/>
          <p:cNvSpPr/>
          <p:nvPr/>
        </p:nvSpPr>
        <p:spPr>
          <a:xfrm>
            <a:off x="4134425" y="1989670"/>
            <a:ext cx="10548508" cy="7964477"/>
          </a:xfrm>
          <a:custGeom>
            <a:avLst/>
            <a:gdLst/>
            <a:ahLst/>
            <a:cxnLst/>
            <a:rect l="l" t="t" r="r" b="b"/>
            <a:pathLst>
              <a:path w="10548508" h="7964477">
                <a:moveTo>
                  <a:pt x="0" y="0"/>
                </a:moveTo>
                <a:lnTo>
                  <a:pt x="10548507" y="0"/>
                </a:lnTo>
                <a:lnTo>
                  <a:pt x="10548507" y="7964477"/>
                </a:lnTo>
                <a:lnTo>
                  <a:pt x="0" y="7964477"/>
                </a:lnTo>
                <a:lnTo>
                  <a:pt x="0" y="0"/>
                </a:lnTo>
                <a:close/>
              </a:path>
            </a:pathLst>
          </a:custGeom>
          <a:blipFill>
            <a:blip r:embed="rId3"/>
            <a:stretch>
              <a:fillRect/>
            </a:stretch>
          </a:blipFill>
        </p:spPr>
      </p:sp>
      <p:sp>
        <p:nvSpPr>
          <p:cNvPr id="8" name="TextBox 8"/>
          <p:cNvSpPr txBox="1"/>
          <p:nvPr/>
        </p:nvSpPr>
        <p:spPr>
          <a:xfrm>
            <a:off x="3605068" y="471385"/>
            <a:ext cx="11077865" cy="1518285"/>
          </a:xfrm>
          <a:prstGeom prst="rect">
            <a:avLst/>
          </a:prstGeom>
        </p:spPr>
        <p:txBody>
          <a:bodyPr lIns="0" tIns="0" rIns="0" bIns="0" rtlCol="0" anchor="t">
            <a:spAutoFit/>
          </a:bodyPr>
          <a:lstStyle/>
          <a:p>
            <a:pPr>
              <a:lnSpc>
                <a:spcPts val="2940"/>
              </a:lnSpc>
            </a:pPr>
            <a:r>
              <a:rPr lang="en-US" sz="2100">
                <a:solidFill>
                  <a:srgbClr val="000000"/>
                </a:solidFill>
                <a:latin typeface="Arial Bold" panose="020B0802020202020204"/>
              </a:rPr>
              <a:t>Step 11:</a:t>
            </a:r>
            <a:endParaRPr lang="en-US" sz="2100">
              <a:solidFill>
                <a:srgbClr val="000000"/>
              </a:solidFill>
              <a:latin typeface="Arial Bold" panose="020B0802020202020204"/>
            </a:endParaRPr>
          </a:p>
          <a:p>
            <a:pPr>
              <a:lnSpc>
                <a:spcPts val="2940"/>
              </a:lnSpc>
            </a:pPr>
            <a:r>
              <a:rPr lang="en-US" sz="2100">
                <a:solidFill>
                  <a:srgbClr val="000000"/>
                </a:solidFill>
                <a:latin typeface="Arial" panose="020B0604020202020204"/>
              </a:rPr>
              <a:t>Now, select the Authentication Method and click on Next. Here, I am going to select the first option.</a:t>
            </a:r>
            <a:endParaRPr lang="en-US" sz="2100">
              <a:solidFill>
                <a:srgbClr val="000000"/>
              </a:solidFill>
              <a:latin typeface="Arial" panose="020B0604020202020204"/>
            </a:endParaRPr>
          </a:p>
          <a:p>
            <a:pPr>
              <a:lnSpc>
                <a:spcPts val="2940"/>
              </a:lnSpc>
            </a:p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alphaModFix amt="41000"/>
            </a:blip>
            <a:stretch>
              <a:fillRect l="-20312" r="-20312"/>
            </a:stretch>
          </a:blipFill>
        </p:spPr>
      </p:sp>
      <p:grpSp>
        <p:nvGrpSpPr>
          <p:cNvPr id="3" name="Group 3"/>
          <p:cNvGrpSpPr/>
          <p:nvPr/>
        </p:nvGrpSpPr>
        <p:grpSpPr>
          <a:xfrm rot="0">
            <a:off x="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60"/>
                </a:lnSpc>
              </a:pPr>
            </a:p>
          </p:txBody>
        </p:sp>
      </p:grpSp>
      <p:sp>
        <p:nvSpPr>
          <p:cNvPr id="6" name="Freeform 6"/>
          <p:cNvSpPr/>
          <p:nvPr/>
        </p:nvSpPr>
        <p:spPr>
          <a:xfrm>
            <a:off x="13763158" y="38735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2">
              <a:alphaModFix amt="37000"/>
            </a:blip>
            <a:stretch>
              <a:fillRect/>
            </a:stretch>
          </a:blipFill>
        </p:spPr>
      </p:sp>
      <p:sp>
        <p:nvSpPr>
          <p:cNvPr id="7" name="Freeform 7"/>
          <p:cNvSpPr/>
          <p:nvPr/>
        </p:nvSpPr>
        <p:spPr>
          <a:xfrm>
            <a:off x="3852131" y="1876067"/>
            <a:ext cx="10583739" cy="7966669"/>
          </a:xfrm>
          <a:custGeom>
            <a:avLst/>
            <a:gdLst/>
            <a:ahLst/>
            <a:cxnLst/>
            <a:rect l="l" t="t" r="r" b="b"/>
            <a:pathLst>
              <a:path w="10583739" h="7966669">
                <a:moveTo>
                  <a:pt x="0" y="0"/>
                </a:moveTo>
                <a:lnTo>
                  <a:pt x="10583738" y="0"/>
                </a:lnTo>
                <a:lnTo>
                  <a:pt x="10583738" y="7966669"/>
                </a:lnTo>
                <a:lnTo>
                  <a:pt x="0" y="7966669"/>
                </a:lnTo>
                <a:lnTo>
                  <a:pt x="0" y="0"/>
                </a:lnTo>
                <a:close/>
              </a:path>
            </a:pathLst>
          </a:custGeom>
          <a:blipFill>
            <a:blip r:embed="rId3"/>
            <a:stretch>
              <a:fillRect/>
            </a:stretch>
          </a:blipFill>
        </p:spPr>
      </p:sp>
      <p:sp>
        <p:nvSpPr>
          <p:cNvPr id="8" name="TextBox 8"/>
          <p:cNvSpPr txBox="1"/>
          <p:nvPr/>
        </p:nvSpPr>
        <p:spPr>
          <a:xfrm>
            <a:off x="3605068" y="471385"/>
            <a:ext cx="11077865" cy="1146810"/>
          </a:xfrm>
          <a:prstGeom prst="rect">
            <a:avLst/>
          </a:prstGeom>
        </p:spPr>
        <p:txBody>
          <a:bodyPr lIns="0" tIns="0" rIns="0" bIns="0" rtlCol="0" anchor="t">
            <a:spAutoFit/>
          </a:bodyPr>
          <a:lstStyle/>
          <a:p>
            <a:pPr>
              <a:lnSpc>
                <a:spcPts val="2940"/>
              </a:lnSpc>
            </a:pPr>
            <a:r>
              <a:rPr lang="en-US" sz="2100">
                <a:solidFill>
                  <a:srgbClr val="000000"/>
                </a:solidFill>
                <a:latin typeface="Arial Bold" panose="020B0802020202020204"/>
              </a:rPr>
              <a:t>Step 12:</a:t>
            </a:r>
            <a:endParaRPr lang="en-US" sz="2100">
              <a:solidFill>
                <a:srgbClr val="000000"/>
              </a:solidFill>
              <a:latin typeface="Arial Bold" panose="020B0802020202020204"/>
            </a:endParaRPr>
          </a:p>
          <a:p>
            <a:pPr>
              <a:lnSpc>
                <a:spcPts val="2940"/>
              </a:lnSpc>
            </a:pPr>
            <a:r>
              <a:rPr lang="en-US" sz="2100">
                <a:solidFill>
                  <a:srgbClr val="000000"/>
                </a:solidFill>
                <a:latin typeface="Arial" panose="020B0604020202020204"/>
              </a:rPr>
              <a:t>The next screen will ask you to mention the MySQL Root Password. After filling the password details, click on the Next button.</a:t>
            </a:r>
            <a:endParaRPr lang="en-US" sz="2100">
              <a:solidFill>
                <a:srgbClr val="000000"/>
              </a:solidFill>
              <a:latin typeface="Arial" panose="020B0604020202020204"/>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alphaModFix amt="41000"/>
            </a:blip>
            <a:stretch>
              <a:fillRect l="-20312" r="-20312"/>
            </a:stretch>
          </a:blipFill>
        </p:spPr>
      </p:sp>
      <p:grpSp>
        <p:nvGrpSpPr>
          <p:cNvPr id="3" name="Group 3"/>
          <p:cNvGrpSpPr/>
          <p:nvPr/>
        </p:nvGrpSpPr>
        <p:grpSpPr>
          <a:xfrm rot="0">
            <a:off x="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60"/>
                </a:lnSpc>
              </a:pPr>
            </a:p>
          </p:txBody>
        </p:sp>
      </p:grpSp>
      <p:sp>
        <p:nvSpPr>
          <p:cNvPr id="6" name="Freeform 6"/>
          <p:cNvSpPr/>
          <p:nvPr/>
        </p:nvSpPr>
        <p:spPr>
          <a:xfrm>
            <a:off x="13763158" y="38735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2">
              <a:alphaModFix amt="37000"/>
            </a:blip>
            <a:stretch>
              <a:fillRect/>
            </a:stretch>
          </a:blipFill>
        </p:spPr>
      </p:sp>
      <p:sp>
        <p:nvSpPr>
          <p:cNvPr id="7" name="Freeform 7"/>
          <p:cNvSpPr/>
          <p:nvPr/>
        </p:nvSpPr>
        <p:spPr>
          <a:xfrm>
            <a:off x="3872726" y="1989670"/>
            <a:ext cx="10542548" cy="7959977"/>
          </a:xfrm>
          <a:custGeom>
            <a:avLst/>
            <a:gdLst/>
            <a:ahLst/>
            <a:cxnLst/>
            <a:rect l="l" t="t" r="r" b="b"/>
            <a:pathLst>
              <a:path w="10542548" h="7959977">
                <a:moveTo>
                  <a:pt x="0" y="0"/>
                </a:moveTo>
                <a:lnTo>
                  <a:pt x="10542548" y="0"/>
                </a:lnTo>
                <a:lnTo>
                  <a:pt x="10542548" y="7959977"/>
                </a:lnTo>
                <a:lnTo>
                  <a:pt x="0" y="7959977"/>
                </a:lnTo>
                <a:lnTo>
                  <a:pt x="0" y="0"/>
                </a:lnTo>
                <a:close/>
              </a:path>
            </a:pathLst>
          </a:custGeom>
          <a:blipFill>
            <a:blip r:embed="rId3"/>
            <a:stretch>
              <a:fillRect/>
            </a:stretch>
          </a:blipFill>
        </p:spPr>
      </p:sp>
      <p:sp>
        <p:nvSpPr>
          <p:cNvPr id="8" name="TextBox 8"/>
          <p:cNvSpPr txBox="1"/>
          <p:nvPr/>
        </p:nvSpPr>
        <p:spPr>
          <a:xfrm>
            <a:off x="3605068" y="471385"/>
            <a:ext cx="11077865" cy="1518285"/>
          </a:xfrm>
          <a:prstGeom prst="rect">
            <a:avLst/>
          </a:prstGeom>
        </p:spPr>
        <p:txBody>
          <a:bodyPr lIns="0" tIns="0" rIns="0" bIns="0" rtlCol="0" anchor="t">
            <a:spAutoFit/>
          </a:bodyPr>
          <a:lstStyle/>
          <a:p>
            <a:pPr>
              <a:lnSpc>
                <a:spcPts val="2940"/>
              </a:lnSpc>
            </a:pPr>
            <a:r>
              <a:rPr lang="en-US" sz="2100">
                <a:solidFill>
                  <a:srgbClr val="000000"/>
                </a:solidFill>
                <a:latin typeface="Arial Bold" panose="020B0802020202020204"/>
              </a:rPr>
              <a:t>Step 13:</a:t>
            </a:r>
            <a:endParaRPr lang="en-US" sz="2100">
              <a:solidFill>
                <a:srgbClr val="000000"/>
              </a:solidFill>
              <a:latin typeface="Arial Bold" panose="020B0802020202020204"/>
            </a:endParaRPr>
          </a:p>
          <a:p>
            <a:pPr>
              <a:lnSpc>
                <a:spcPts val="2940"/>
              </a:lnSpc>
            </a:pPr>
            <a:r>
              <a:rPr lang="en-US" sz="2100">
                <a:solidFill>
                  <a:srgbClr val="000000"/>
                </a:solidFill>
                <a:latin typeface="Arial" panose="020B0604020202020204"/>
              </a:rPr>
              <a:t>The next screen will ask you to configure the Windows Service to start the server. Keep the default setup and click on the Next button.</a:t>
            </a:r>
            <a:endParaRPr lang="en-US" sz="2100">
              <a:solidFill>
                <a:srgbClr val="000000"/>
              </a:solidFill>
              <a:latin typeface="Arial" panose="020B0604020202020204"/>
            </a:endParaRPr>
          </a:p>
          <a:p>
            <a:pPr>
              <a:lnSpc>
                <a:spcPts val="2940"/>
              </a:lnSpc>
            </a:p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alphaModFix amt="41000"/>
            </a:blip>
            <a:stretch>
              <a:fillRect l="-20312" r="-20312"/>
            </a:stretch>
          </a:blipFill>
        </p:spPr>
      </p:sp>
      <p:grpSp>
        <p:nvGrpSpPr>
          <p:cNvPr id="3" name="Group 3"/>
          <p:cNvGrpSpPr/>
          <p:nvPr/>
        </p:nvGrpSpPr>
        <p:grpSpPr>
          <a:xfrm rot="0">
            <a:off x="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60"/>
                </a:lnSpc>
              </a:pPr>
            </a:p>
          </p:txBody>
        </p:sp>
      </p:grpSp>
      <p:sp>
        <p:nvSpPr>
          <p:cNvPr id="6" name="Freeform 6"/>
          <p:cNvSpPr/>
          <p:nvPr/>
        </p:nvSpPr>
        <p:spPr>
          <a:xfrm>
            <a:off x="13763158" y="38735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2">
              <a:alphaModFix amt="37000"/>
            </a:blip>
            <a:stretch>
              <a:fillRect/>
            </a:stretch>
          </a:blipFill>
        </p:spPr>
      </p:sp>
      <p:sp>
        <p:nvSpPr>
          <p:cNvPr id="7" name="Freeform 7"/>
          <p:cNvSpPr/>
          <p:nvPr/>
        </p:nvSpPr>
        <p:spPr>
          <a:xfrm>
            <a:off x="3885836" y="2061364"/>
            <a:ext cx="10516327" cy="7915926"/>
          </a:xfrm>
          <a:custGeom>
            <a:avLst/>
            <a:gdLst/>
            <a:ahLst/>
            <a:cxnLst/>
            <a:rect l="l" t="t" r="r" b="b"/>
            <a:pathLst>
              <a:path w="10516327" h="7915926">
                <a:moveTo>
                  <a:pt x="0" y="0"/>
                </a:moveTo>
                <a:lnTo>
                  <a:pt x="10516328" y="0"/>
                </a:lnTo>
                <a:lnTo>
                  <a:pt x="10516328" y="7915927"/>
                </a:lnTo>
                <a:lnTo>
                  <a:pt x="0" y="7915927"/>
                </a:lnTo>
                <a:lnTo>
                  <a:pt x="0" y="0"/>
                </a:lnTo>
                <a:close/>
              </a:path>
            </a:pathLst>
          </a:custGeom>
          <a:blipFill>
            <a:blip r:embed="rId3"/>
            <a:stretch>
              <a:fillRect/>
            </a:stretch>
          </a:blipFill>
        </p:spPr>
      </p:sp>
      <p:sp>
        <p:nvSpPr>
          <p:cNvPr id="8" name="TextBox 8"/>
          <p:cNvSpPr txBox="1"/>
          <p:nvPr/>
        </p:nvSpPr>
        <p:spPr>
          <a:xfrm>
            <a:off x="3605068" y="471385"/>
            <a:ext cx="11077865" cy="1146810"/>
          </a:xfrm>
          <a:prstGeom prst="rect">
            <a:avLst/>
          </a:prstGeom>
        </p:spPr>
        <p:txBody>
          <a:bodyPr lIns="0" tIns="0" rIns="0" bIns="0" rtlCol="0" anchor="t">
            <a:spAutoFit/>
          </a:bodyPr>
          <a:lstStyle/>
          <a:p>
            <a:pPr>
              <a:lnSpc>
                <a:spcPts val="2940"/>
              </a:lnSpc>
            </a:pPr>
            <a:r>
              <a:rPr lang="en-US" sz="2100">
                <a:solidFill>
                  <a:srgbClr val="000000"/>
                </a:solidFill>
                <a:latin typeface="Arial Bold" panose="020B0802020202020204"/>
              </a:rPr>
              <a:t>Step 14:</a:t>
            </a:r>
            <a:endParaRPr lang="en-US" sz="2100">
              <a:solidFill>
                <a:srgbClr val="000000"/>
              </a:solidFill>
              <a:latin typeface="Arial Bold" panose="020B0802020202020204"/>
            </a:endParaRPr>
          </a:p>
          <a:p>
            <a:pPr>
              <a:lnSpc>
                <a:spcPts val="2940"/>
              </a:lnSpc>
            </a:pPr>
            <a:r>
              <a:rPr lang="en-US" sz="2100">
                <a:solidFill>
                  <a:srgbClr val="000000"/>
                </a:solidFill>
                <a:latin typeface="Arial" panose="020B0604020202020204"/>
              </a:rPr>
              <a:t>In the next wizard, the system will ask you to apply the Server Configuration. If you agree with this configuration, click on the Execute button.</a:t>
            </a:r>
            <a:endParaRPr lang="en-US" sz="2100">
              <a:solidFill>
                <a:srgbClr val="000000"/>
              </a:solidFill>
              <a:latin typeface="Arial" panose="020B060402020202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alphaModFix amt="30000"/>
            </a:blip>
            <a:stretch>
              <a:fillRect l="-20312" r="-20312"/>
            </a:stretch>
          </a:blipFill>
        </p:spPr>
      </p:sp>
      <p:grpSp>
        <p:nvGrpSpPr>
          <p:cNvPr id="3" name="Group 3"/>
          <p:cNvGrpSpPr/>
          <p:nvPr/>
        </p:nvGrpSpPr>
        <p:grpSpPr>
          <a:xfrm rot="0">
            <a:off x="1520190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60"/>
                </a:lnSpc>
              </a:pPr>
            </a:p>
          </p:txBody>
        </p:sp>
      </p:grpSp>
      <p:grpSp>
        <p:nvGrpSpPr>
          <p:cNvPr id="6" name="Group 6"/>
          <p:cNvGrpSpPr>
            <a:grpSpLocks noChangeAspect="1"/>
          </p:cNvGrpSpPr>
          <p:nvPr/>
        </p:nvGrpSpPr>
        <p:grpSpPr>
          <a:xfrm rot="0">
            <a:off x="12711240" y="-120968"/>
            <a:ext cx="2466847" cy="10528935"/>
            <a:chOff x="0" y="0"/>
            <a:chExt cx="786130" cy="3355340"/>
          </a:xfrm>
        </p:grpSpPr>
        <p:sp>
          <p:nvSpPr>
            <p:cNvPr id="7" name="Freeform 7"/>
            <p:cNvSpPr/>
            <p:nvPr/>
          </p:nvSpPr>
          <p:spPr>
            <a:xfrm>
              <a:off x="0" y="0"/>
              <a:ext cx="786130" cy="3355340"/>
            </a:xfrm>
            <a:custGeom>
              <a:avLst/>
              <a:gdLst/>
              <a:ahLst/>
              <a:cxnLst/>
              <a:rect l="l" t="t" r="r" b="b"/>
              <a:pathLst>
                <a:path w="786130" h="3355340">
                  <a:moveTo>
                    <a:pt x="0" y="0"/>
                  </a:moveTo>
                  <a:lnTo>
                    <a:pt x="786130" y="0"/>
                  </a:lnTo>
                  <a:lnTo>
                    <a:pt x="786130" y="3355340"/>
                  </a:lnTo>
                  <a:lnTo>
                    <a:pt x="0" y="3355340"/>
                  </a:lnTo>
                  <a:close/>
                </a:path>
              </a:pathLst>
            </a:custGeom>
            <a:blipFill>
              <a:blip r:embed="rId2"/>
              <a:stretch>
                <a:fillRect l="-270013" r="-270013"/>
              </a:stretch>
            </a:blipFill>
          </p:spPr>
        </p:sp>
      </p:grpSp>
      <p:sp>
        <p:nvSpPr>
          <p:cNvPr id="8" name="TextBox 8"/>
          <p:cNvSpPr txBox="1"/>
          <p:nvPr/>
        </p:nvSpPr>
        <p:spPr>
          <a:xfrm>
            <a:off x="1029771" y="204737"/>
            <a:ext cx="4957463" cy="738238"/>
          </a:xfrm>
          <a:prstGeom prst="rect">
            <a:avLst/>
          </a:prstGeom>
        </p:spPr>
        <p:txBody>
          <a:bodyPr lIns="0" tIns="0" rIns="0" bIns="0" rtlCol="0" anchor="t">
            <a:spAutoFit/>
          </a:bodyPr>
          <a:lstStyle/>
          <a:p>
            <a:pPr>
              <a:lnSpc>
                <a:spcPts val="6020"/>
              </a:lnSpc>
              <a:spcBef>
                <a:spcPct val="0"/>
              </a:spcBef>
            </a:pPr>
            <a:r>
              <a:rPr lang="en-US" sz="4300">
                <a:solidFill>
                  <a:srgbClr val="593C8F"/>
                </a:solidFill>
                <a:latin typeface="League Spartan" panose="00000800000000000000"/>
              </a:rPr>
              <a:t>AGENDA</a:t>
            </a:r>
            <a:endParaRPr lang="en-US" sz="4300">
              <a:solidFill>
                <a:srgbClr val="593C8F"/>
              </a:solidFill>
              <a:latin typeface="League Spartan" panose="00000800000000000000"/>
            </a:endParaRPr>
          </a:p>
        </p:txBody>
      </p:sp>
      <p:sp>
        <p:nvSpPr>
          <p:cNvPr id="9" name="AutoShape 9"/>
          <p:cNvSpPr/>
          <p:nvPr/>
        </p:nvSpPr>
        <p:spPr>
          <a:xfrm flipH="1">
            <a:off x="1029771" y="896733"/>
            <a:ext cx="0" cy="0"/>
          </a:xfrm>
          <a:prstGeom prst="line">
            <a:avLst/>
          </a:prstGeom>
          <a:ln w="19050" cap="flat">
            <a:solidFill>
              <a:srgbClr val="000000"/>
            </a:solidFill>
            <a:prstDash val="solid"/>
            <a:headEnd type="none" w="sm" len="sm"/>
            <a:tailEnd type="none" w="sm" len="sm"/>
          </a:ln>
        </p:spPr>
      </p:sp>
      <p:sp>
        <p:nvSpPr>
          <p:cNvPr id="10" name="AutoShape 10"/>
          <p:cNvSpPr/>
          <p:nvPr/>
        </p:nvSpPr>
        <p:spPr>
          <a:xfrm>
            <a:off x="1030843" y="962025"/>
            <a:ext cx="2618740" cy="0"/>
          </a:xfrm>
          <a:prstGeom prst="line">
            <a:avLst/>
          </a:prstGeom>
          <a:ln w="38100" cap="flat">
            <a:solidFill>
              <a:srgbClr val="000000"/>
            </a:solidFill>
            <a:prstDash val="solid"/>
            <a:headEnd type="none" w="sm" len="sm"/>
            <a:tailEnd type="none" w="sm" len="sm"/>
          </a:ln>
        </p:spPr>
      </p:sp>
      <p:sp>
        <p:nvSpPr>
          <p:cNvPr id="11" name="TextBox 11"/>
          <p:cNvSpPr txBox="1"/>
          <p:nvPr/>
        </p:nvSpPr>
        <p:spPr>
          <a:xfrm>
            <a:off x="1028700" y="1181655"/>
            <a:ext cx="13189540" cy="1092200"/>
          </a:xfrm>
          <a:prstGeom prst="rect">
            <a:avLst/>
          </a:prstGeom>
        </p:spPr>
        <p:txBody>
          <a:bodyPr lIns="0" tIns="0" rIns="0" bIns="0" rtlCol="0" anchor="t">
            <a:spAutoFit/>
          </a:bodyPr>
          <a:lstStyle/>
          <a:p>
            <a:pPr>
              <a:lnSpc>
                <a:spcPts val="2800"/>
              </a:lnSpc>
            </a:pPr>
            <a:r>
              <a:rPr lang="en-US" sz="2000">
                <a:solidFill>
                  <a:srgbClr val="000000"/>
                </a:solidFill>
                <a:latin typeface="Arial" panose="020B0604020202020204"/>
              </a:rPr>
              <a:t>1. Introduction to Databases and MySQL | MariaDB | Oracle SQL Developer | SQLite.</a:t>
            </a:r>
            <a:endParaRPr lang="en-US" sz="2000">
              <a:solidFill>
                <a:srgbClr val="000000"/>
              </a:solidFill>
              <a:latin typeface="Arial" panose="020B0604020202020204"/>
            </a:endParaRPr>
          </a:p>
          <a:p>
            <a:pPr>
              <a:lnSpc>
                <a:spcPts val="2800"/>
              </a:lnSpc>
            </a:pPr>
            <a:r>
              <a:rPr lang="en-US" sz="2000">
                <a:solidFill>
                  <a:srgbClr val="000000"/>
                </a:solidFill>
                <a:latin typeface="Arial" panose="020B0604020202020204"/>
              </a:rPr>
              <a:t>   - Database basics: What they are and their significance.</a:t>
            </a:r>
            <a:endParaRPr lang="en-US" sz="2000">
              <a:solidFill>
                <a:srgbClr val="000000"/>
              </a:solidFill>
              <a:latin typeface="Arial" panose="020B0604020202020204"/>
            </a:endParaRPr>
          </a:p>
          <a:p>
            <a:pPr>
              <a:lnSpc>
                <a:spcPts val="2800"/>
              </a:lnSpc>
              <a:spcBef>
                <a:spcPct val="0"/>
              </a:spcBef>
            </a:pPr>
            <a:r>
              <a:rPr lang="en-US" sz="2000">
                <a:solidFill>
                  <a:srgbClr val="000000"/>
                </a:solidFill>
                <a:latin typeface="Arial" panose="020B0604020202020204"/>
              </a:rPr>
              <a:t>   - Overview of MySQL | MariaDB | Oracle SQL Developer | SQLite.</a:t>
            </a:r>
            <a:endParaRPr lang="en-US" sz="2000">
              <a:solidFill>
                <a:srgbClr val="000000"/>
              </a:solidFill>
              <a:latin typeface="Arial" panose="020B0604020202020204"/>
            </a:endParaRPr>
          </a:p>
        </p:txBody>
      </p:sp>
      <p:sp>
        <p:nvSpPr>
          <p:cNvPr id="12" name="TextBox 12"/>
          <p:cNvSpPr txBox="1"/>
          <p:nvPr/>
        </p:nvSpPr>
        <p:spPr>
          <a:xfrm>
            <a:off x="1029792" y="2434670"/>
            <a:ext cx="11791865" cy="1092200"/>
          </a:xfrm>
          <a:prstGeom prst="rect">
            <a:avLst/>
          </a:prstGeom>
        </p:spPr>
        <p:txBody>
          <a:bodyPr lIns="0" tIns="0" rIns="0" bIns="0" rtlCol="0" anchor="t">
            <a:spAutoFit/>
          </a:bodyPr>
          <a:lstStyle/>
          <a:p>
            <a:pPr>
              <a:lnSpc>
                <a:spcPts val="2800"/>
              </a:lnSpc>
            </a:pPr>
            <a:r>
              <a:rPr lang="en-US" sz="2000">
                <a:solidFill>
                  <a:srgbClr val="000000"/>
                </a:solidFill>
                <a:latin typeface="Arial" panose="020B0604020202020204"/>
              </a:rPr>
              <a:t>2. Installation and Setup:</a:t>
            </a:r>
            <a:endParaRPr lang="en-US" sz="2000">
              <a:solidFill>
                <a:srgbClr val="000000"/>
              </a:solidFill>
              <a:latin typeface="Arial" panose="020B0604020202020204"/>
            </a:endParaRPr>
          </a:p>
          <a:p>
            <a:pPr>
              <a:lnSpc>
                <a:spcPts val="2800"/>
              </a:lnSpc>
            </a:pPr>
            <a:r>
              <a:rPr lang="en-US" sz="2000">
                <a:solidFill>
                  <a:srgbClr val="000000"/>
                </a:solidFill>
                <a:latin typeface="Arial" panose="020B0604020202020204"/>
              </a:rPr>
              <a:t>   - Downloading, installing, and configuring MySQL | MariaDB | Oracle SQL Developer | SQLite.</a:t>
            </a:r>
            <a:endParaRPr lang="en-US" sz="2000">
              <a:solidFill>
                <a:srgbClr val="000000"/>
              </a:solidFill>
              <a:latin typeface="Arial" panose="020B0604020202020204"/>
            </a:endParaRPr>
          </a:p>
          <a:p>
            <a:pPr>
              <a:lnSpc>
                <a:spcPts val="2800"/>
              </a:lnSpc>
              <a:spcBef>
                <a:spcPct val="0"/>
              </a:spcBef>
            </a:pPr>
            <a:r>
              <a:rPr lang="en-US" sz="2000">
                <a:solidFill>
                  <a:srgbClr val="000000"/>
                </a:solidFill>
                <a:latin typeface="Arial" panose="020B0604020202020204"/>
              </a:rPr>
              <a:t>   - Brief demonstration of the interface.</a:t>
            </a:r>
            <a:endParaRPr lang="en-US" sz="2000">
              <a:solidFill>
                <a:srgbClr val="000000"/>
              </a:solidFill>
              <a:latin typeface="Arial" panose="020B0604020202020204"/>
            </a:endParaRPr>
          </a:p>
        </p:txBody>
      </p:sp>
      <p:sp>
        <p:nvSpPr>
          <p:cNvPr id="13" name="TextBox 13"/>
          <p:cNvSpPr txBox="1"/>
          <p:nvPr/>
        </p:nvSpPr>
        <p:spPr>
          <a:xfrm>
            <a:off x="1029792" y="3688795"/>
            <a:ext cx="10963613" cy="1092200"/>
          </a:xfrm>
          <a:prstGeom prst="rect">
            <a:avLst/>
          </a:prstGeom>
        </p:spPr>
        <p:txBody>
          <a:bodyPr lIns="0" tIns="0" rIns="0" bIns="0" rtlCol="0" anchor="t">
            <a:spAutoFit/>
          </a:bodyPr>
          <a:lstStyle/>
          <a:p>
            <a:pPr>
              <a:lnSpc>
                <a:spcPts val="2800"/>
              </a:lnSpc>
            </a:pPr>
            <a:r>
              <a:rPr lang="en-US" sz="2000">
                <a:solidFill>
                  <a:srgbClr val="000000"/>
                </a:solidFill>
                <a:latin typeface="Arial" panose="020B0604020202020204"/>
              </a:rPr>
              <a:t>3. Database Creation and Management:</a:t>
            </a:r>
            <a:endParaRPr lang="en-US" sz="2000">
              <a:solidFill>
                <a:srgbClr val="000000"/>
              </a:solidFill>
              <a:latin typeface="Arial" panose="020B0604020202020204"/>
            </a:endParaRPr>
          </a:p>
          <a:p>
            <a:pPr>
              <a:lnSpc>
                <a:spcPts val="2800"/>
              </a:lnSpc>
            </a:pPr>
            <a:r>
              <a:rPr lang="en-US" sz="2000">
                <a:solidFill>
                  <a:srgbClr val="000000"/>
                </a:solidFill>
                <a:latin typeface="Arial" panose="020B0604020202020204"/>
              </a:rPr>
              <a:t>   - Creating databases and understanding their structure.</a:t>
            </a:r>
            <a:endParaRPr lang="en-US" sz="2000">
              <a:solidFill>
                <a:srgbClr val="000000"/>
              </a:solidFill>
              <a:latin typeface="Arial" panose="020B0604020202020204"/>
            </a:endParaRPr>
          </a:p>
          <a:p>
            <a:pPr>
              <a:lnSpc>
                <a:spcPts val="2800"/>
              </a:lnSpc>
            </a:pPr>
            <a:r>
              <a:rPr lang="en-US" sz="2000">
                <a:solidFill>
                  <a:srgbClr val="000000"/>
                </a:solidFill>
                <a:latin typeface="Arial" panose="020B0604020202020204"/>
              </a:rPr>
              <a:t>   - Basics of tables, columns, and data types.</a:t>
            </a:r>
            <a:endParaRPr lang="en-US" sz="2000">
              <a:solidFill>
                <a:srgbClr val="000000"/>
              </a:solidFill>
              <a:latin typeface="Arial" panose="020B0604020202020204"/>
            </a:endParaRPr>
          </a:p>
        </p:txBody>
      </p:sp>
      <p:sp>
        <p:nvSpPr>
          <p:cNvPr id="14" name="TextBox 14"/>
          <p:cNvSpPr txBox="1"/>
          <p:nvPr/>
        </p:nvSpPr>
        <p:spPr>
          <a:xfrm>
            <a:off x="1028700" y="4942920"/>
            <a:ext cx="11682540" cy="1092200"/>
          </a:xfrm>
          <a:prstGeom prst="rect">
            <a:avLst/>
          </a:prstGeom>
        </p:spPr>
        <p:txBody>
          <a:bodyPr lIns="0" tIns="0" rIns="0" bIns="0" rtlCol="0" anchor="t">
            <a:spAutoFit/>
          </a:bodyPr>
          <a:lstStyle/>
          <a:p>
            <a:pPr>
              <a:lnSpc>
                <a:spcPts val="2800"/>
              </a:lnSpc>
            </a:pPr>
            <a:r>
              <a:rPr lang="en-US" sz="2000">
                <a:solidFill>
                  <a:srgbClr val="000000"/>
                </a:solidFill>
                <a:latin typeface="Arial" panose="020B0604020202020204"/>
              </a:rPr>
              <a:t>4. CRUD Operations and Querying Data:</a:t>
            </a:r>
            <a:endParaRPr lang="en-US" sz="2000">
              <a:solidFill>
                <a:srgbClr val="000000"/>
              </a:solidFill>
              <a:latin typeface="Arial" panose="020B0604020202020204"/>
            </a:endParaRPr>
          </a:p>
          <a:p>
            <a:pPr>
              <a:lnSpc>
                <a:spcPts val="2800"/>
              </a:lnSpc>
            </a:pPr>
            <a:r>
              <a:rPr lang="en-US" sz="2000">
                <a:solidFill>
                  <a:srgbClr val="000000"/>
                </a:solidFill>
                <a:latin typeface="Arial" panose="020B0604020202020204"/>
              </a:rPr>
              <a:t>   - Hands-on demonstration of CRUD operations (Create, Read, Update, Delete) using SQL queries.</a:t>
            </a:r>
            <a:endParaRPr lang="en-US" sz="2000">
              <a:solidFill>
                <a:srgbClr val="000000"/>
              </a:solidFill>
              <a:latin typeface="Arial" panose="020B0604020202020204"/>
            </a:endParaRPr>
          </a:p>
          <a:p>
            <a:pPr>
              <a:lnSpc>
                <a:spcPts val="2800"/>
              </a:lnSpc>
            </a:pPr>
            <a:r>
              <a:rPr lang="en-US" sz="2000">
                <a:solidFill>
                  <a:srgbClr val="000000"/>
                </a:solidFill>
                <a:latin typeface="Arial" panose="020B0604020202020204"/>
              </a:rPr>
              <a:t>   - Using SELECT statements with WHERE, ORDER BY, and LIMIT clauses.</a:t>
            </a:r>
            <a:endParaRPr lang="en-US" sz="2000">
              <a:solidFill>
                <a:srgbClr val="000000"/>
              </a:solidFill>
              <a:latin typeface="Arial" panose="020B0604020202020204"/>
            </a:endParaRPr>
          </a:p>
        </p:txBody>
      </p:sp>
      <p:sp>
        <p:nvSpPr>
          <p:cNvPr id="15" name="TextBox 15"/>
          <p:cNvSpPr txBox="1"/>
          <p:nvPr/>
        </p:nvSpPr>
        <p:spPr>
          <a:xfrm>
            <a:off x="1028700" y="6197045"/>
            <a:ext cx="10963613" cy="1092200"/>
          </a:xfrm>
          <a:prstGeom prst="rect">
            <a:avLst/>
          </a:prstGeom>
        </p:spPr>
        <p:txBody>
          <a:bodyPr lIns="0" tIns="0" rIns="0" bIns="0" rtlCol="0" anchor="t">
            <a:spAutoFit/>
          </a:bodyPr>
          <a:lstStyle/>
          <a:p>
            <a:pPr>
              <a:lnSpc>
                <a:spcPts val="2800"/>
              </a:lnSpc>
            </a:pPr>
            <a:r>
              <a:rPr lang="en-US" sz="2000">
                <a:solidFill>
                  <a:srgbClr val="000000"/>
                </a:solidFill>
                <a:latin typeface="Arial" panose="020B0604020202020204"/>
              </a:rPr>
              <a:t>5. Data and Table Manipulation:</a:t>
            </a:r>
            <a:endParaRPr lang="en-US" sz="2000">
              <a:solidFill>
                <a:srgbClr val="000000"/>
              </a:solidFill>
              <a:latin typeface="Arial" panose="020B0604020202020204"/>
            </a:endParaRPr>
          </a:p>
          <a:p>
            <a:pPr>
              <a:lnSpc>
                <a:spcPts val="2800"/>
              </a:lnSpc>
            </a:pPr>
            <a:r>
              <a:rPr lang="en-US" sz="2000">
                <a:solidFill>
                  <a:srgbClr val="000000"/>
                </a:solidFill>
                <a:latin typeface="Arial" panose="020B0604020202020204"/>
              </a:rPr>
              <a:t>   - Inserting, updating, and deleting records within a table.</a:t>
            </a:r>
            <a:endParaRPr lang="en-US" sz="2000">
              <a:solidFill>
                <a:srgbClr val="000000"/>
              </a:solidFill>
              <a:latin typeface="Arial" panose="020B0604020202020204"/>
            </a:endParaRPr>
          </a:p>
          <a:p>
            <a:pPr>
              <a:lnSpc>
                <a:spcPts val="2800"/>
              </a:lnSpc>
            </a:pPr>
            <a:r>
              <a:rPr lang="en-US" sz="2000">
                <a:solidFill>
                  <a:srgbClr val="000000"/>
                </a:solidFill>
                <a:latin typeface="Arial" panose="020B0604020202020204"/>
              </a:rPr>
              <a:t>   - Understanding ALTER TABLE and DROP TABLE commands.</a:t>
            </a:r>
            <a:endParaRPr lang="en-US" sz="2000">
              <a:solidFill>
                <a:srgbClr val="000000"/>
              </a:solidFill>
              <a:latin typeface="Arial" panose="020B0604020202020204"/>
            </a:endParaRPr>
          </a:p>
        </p:txBody>
      </p:sp>
      <p:sp>
        <p:nvSpPr>
          <p:cNvPr id="16" name="TextBox 16"/>
          <p:cNvSpPr txBox="1"/>
          <p:nvPr/>
        </p:nvSpPr>
        <p:spPr>
          <a:xfrm>
            <a:off x="1029792" y="7451170"/>
            <a:ext cx="10963613" cy="1092200"/>
          </a:xfrm>
          <a:prstGeom prst="rect">
            <a:avLst/>
          </a:prstGeom>
        </p:spPr>
        <p:txBody>
          <a:bodyPr lIns="0" tIns="0" rIns="0" bIns="0" rtlCol="0" anchor="t">
            <a:spAutoFit/>
          </a:bodyPr>
          <a:lstStyle/>
          <a:p>
            <a:pPr>
              <a:lnSpc>
                <a:spcPts val="2800"/>
              </a:lnSpc>
            </a:pPr>
            <a:r>
              <a:rPr lang="en-US" sz="2000">
                <a:solidFill>
                  <a:srgbClr val="000000"/>
                </a:solidFill>
                <a:latin typeface="Arial" panose="020B0604020202020204"/>
              </a:rPr>
              <a:t>6. Advanced SQL Operations:</a:t>
            </a:r>
            <a:endParaRPr lang="en-US" sz="2000">
              <a:solidFill>
                <a:srgbClr val="000000"/>
              </a:solidFill>
              <a:latin typeface="Arial" panose="020B0604020202020204"/>
            </a:endParaRPr>
          </a:p>
          <a:p>
            <a:pPr>
              <a:lnSpc>
                <a:spcPts val="2800"/>
              </a:lnSpc>
            </a:pPr>
            <a:r>
              <a:rPr lang="en-US" sz="2000">
                <a:solidFill>
                  <a:srgbClr val="000000"/>
                </a:solidFill>
                <a:latin typeface="Arial" panose="020B0604020202020204"/>
              </a:rPr>
              <a:t>   - Exploring JOIN operations: INNER JOIN, LEFT JOIN, RIGHT JOIN.</a:t>
            </a:r>
            <a:endParaRPr lang="en-US" sz="2000">
              <a:solidFill>
                <a:srgbClr val="000000"/>
              </a:solidFill>
              <a:latin typeface="Arial" panose="020B0604020202020204"/>
            </a:endParaRPr>
          </a:p>
          <a:p>
            <a:pPr>
              <a:lnSpc>
                <a:spcPts val="2800"/>
              </a:lnSpc>
            </a:pPr>
            <a:r>
              <a:rPr lang="en-US" sz="2000">
                <a:solidFill>
                  <a:srgbClr val="000000"/>
                </a:solidFill>
                <a:latin typeface="Arial" panose="020B0604020202020204"/>
              </a:rPr>
              <a:t>   - Introduction to Aggregate Functions: SUM, AVG, COUNT, etc., and their usage.</a:t>
            </a:r>
            <a:endParaRPr lang="en-US" sz="2000">
              <a:solidFill>
                <a:srgbClr val="000000"/>
              </a:solidFill>
              <a:latin typeface="Arial" panose="020B0604020202020204"/>
            </a:endParaRPr>
          </a:p>
        </p:txBody>
      </p:sp>
      <p:sp>
        <p:nvSpPr>
          <p:cNvPr id="17" name="TextBox 17"/>
          <p:cNvSpPr txBox="1"/>
          <p:nvPr/>
        </p:nvSpPr>
        <p:spPr>
          <a:xfrm>
            <a:off x="1030843" y="8705295"/>
            <a:ext cx="10963613" cy="1092200"/>
          </a:xfrm>
          <a:prstGeom prst="rect">
            <a:avLst/>
          </a:prstGeom>
        </p:spPr>
        <p:txBody>
          <a:bodyPr lIns="0" tIns="0" rIns="0" bIns="0" rtlCol="0" anchor="t">
            <a:spAutoFit/>
          </a:bodyPr>
          <a:lstStyle/>
          <a:p>
            <a:pPr>
              <a:lnSpc>
                <a:spcPts val="2800"/>
              </a:lnSpc>
            </a:pPr>
            <a:r>
              <a:rPr lang="en-US" sz="2000">
                <a:solidFill>
                  <a:srgbClr val="000000"/>
                </a:solidFill>
                <a:latin typeface="Arial" panose="020B0604020202020204"/>
              </a:rPr>
              <a:t>7. Best Practices and Optimization:</a:t>
            </a:r>
            <a:endParaRPr lang="en-US" sz="2000">
              <a:solidFill>
                <a:srgbClr val="000000"/>
              </a:solidFill>
              <a:latin typeface="Arial" panose="020B0604020202020204"/>
            </a:endParaRPr>
          </a:p>
          <a:p>
            <a:pPr>
              <a:lnSpc>
                <a:spcPts val="2800"/>
              </a:lnSpc>
            </a:pPr>
            <a:r>
              <a:rPr lang="en-US" sz="2000">
                <a:solidFill>
                  <a:srgbClr val="000000"/>
                </a:solidFill>
                <a:latin typeface="Arial" panose="020B0604020202020204"/>
              </a:rPr>
              <a:t>   - Tips for enhancing database performance.</a:t>
            </a:r>
            <a:endParaRPr lang="en-US" sz="2000">
              <a:solidFill>
                <a:srgbClr val="000000"/>
              </a:solidFill>
              <a:latin typeface="Arial" panose="020B0604020202020204"/>
            </a:endParaRPr>
          </a:p>
          <a:p>
            <a:pPr>
              <a:lnSpc>
                <a:spcPts val="2800"/>
              </a:lnSpc>
            </a:pPr>
            <a:r>
              <a:rPr lang="en-US" sz="2000">
                <a:solidFill>
                  <a:srgbClr val="000000"/>
                </a:solidFill>
                <a:latin typeface="Arial" panose="020B0604020202020204"/>
              </a:rPr>
              <a:t>   - Security measures and best practices to safeguard data integrity.</a:t>
            </a:r>
            <a:endParaRPr lang="en-US" sz="2000">
              <a:solidFill>
                <a:srgbClr val="000000"/>
              </a:solidFill>
              <a:latin typeface="Arial" panose="020B060402020202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alphaModFix amt="41000"/>
            </a:blip>
            <a:stretch>
              <a:fillRect l="-20312" r="-20312"/>
            </a:stretch>
          </a:blipFill>
        </p:spPr>
      </p:sp>
      <p:grpSp>
        <p:nvGrpSpPr>
          <p:cNvPr id="3" name="Group 3"/>
          <p:cNvGrpSpPr/>
          <p:nvPr/>
        </p:nvGrpSpPr>
        <p:grpSpPr>
          <a:xfrm rot="0">
            <a:off x="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60"/>
                </a:lnSpc>
              </a:pPr>
            </a:p>
          </p:txBody>
        </p:sp>
      </p:grpSp>
      <p:sp>
        <p:nvSpPr>
          <p:cNvPr id="6" name="Freeform 6"/>
          <p:cNvSpPr/>
          <p:nvPr/>
        </p:nvSpPr>
        <p:spPr>
          <a:xfrm>
            <a:off x="13763158" y="38735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2">
              <a:alphaModFix amt="37000"/>
            </a:blip>
            <a:stretch>
              <a:fillRect/>
            </a:stretch>
          </a:blipFill>
        </p:spPr>
      </p:sp>
      <p:sp>
        <p:nvSpPr>
          <p:cNvPr id="7" name="Freeform 7"/>
          <p:cNvSpPr/>
          <p:nvPr/>
        </p:nvSpPr>
        <p:spPr>
          <a:xfrm>
            <a:off x="4084553" y="1889385"/>
            <a:ext cx="10118895" cy="7640105"/>
          </a:xfrm>
          <a:custGeom>
            <a:avLst/>
            <a:gdLst/>
            <a:ahLst/>
            <a:cxnLst/>
            <a:rect l="l" t="t" r="r" b="b"/>
            <a:pathLst>
              <a:path w="10118895" h="7640105">
                <a:moveTo>
                  <a:pt x="0" y="0"/>
                </a:moveTo>
                <a:lnTo>
                  <a:pt x="10118894" y="0"/>
                </a:lnTo>
                <a:lnTo>
                  <a:pt x="10118894" y="7640105"/>
                </a:lnTo>
                <a:lnTo>
                  <a:pt x="0" y="7640105"/>
                </a:lnTo>
                <a:lnTo>
                  <a:pt x="0" y="0"/>
                </a:lnTo>
                <a:close/>
              </a:path>
            </a:pathLst>
          </a:custGeom>
          <a:blipFill>
            <a:blip r:embed="rId3"/>
            <a:stretch>
              <a:fillRect/>
            </a:stretch>
          </a:blipFill>
        </p:spPr>
      </p:sp>
      <p:sp>
        <p:nvSpPr>
          <p:cNvPr id="8" name="TextBox 8"/>
          <p:cNvSpPr txBox="1"/>
          <p:nvPr/>
        </p:nvSpPr>
        <p:spPr>
          <a:xfrm>
            <a:off x="3605068" y="471385"/>
            <a:ext cx="11077865" cy="1146810"/>
          </a:xfrm>
          <a:prstGeom prst="rect">
            <a:avLst/>
          </a:prstGeom>
        </p:spPr>
        <p:txBody>
          <a:bodyPr lIns="0" tIns="0" rIns="0" bIns="0" rtlCol="0" anchor="t">
            <a:spAutoFit/>
          </a:bodyPr>
          <a:lstStyle/>
          <a:p>
            <a:pPr>
              <a:lnSpc>
                <a:spcPts val="2940"/>
              </a:lnSpc>
            </a:pPr>
            <a:r>
              <a:rPr lang="en-US" sz="2100">
                <a:solidFill>
                  <a:srgbClr val="000000"/>
                </a:solidFill>
                <a:latin typeface="Arial Bold" panose="020B0802020202020204"/>
              </a:rPr>
              <a:t>Step 15:</a:t>
            </a:r>
            <a:endParaRPr lang="en-US" sz="2100">
              <a:solidFill>
                <a:srgbClr val="000000"/>
              </a:solidFill>
              <a:latin typeface="Arial Bold" panose="020B0802020202020204"/>
            </a:endParaRPr>
          </a:p>
          <a:p>
            <a:pPr>
              <a:lnSpc>
                <a:spcPts val="2940"/>
              </a:lnSpc>
            </a:pPr>
            <a:r>
              <a:rPr lang="en-US" sz="2100">
                <a:solidFill>
                  <a:srgbClr val="000000"/>
                </a:solidFill>
                <a:latin typeface="Arial" panose="020B0604020202020204"/>
              </a:rPr>
              <a:t>Once the configuration has been completed, you will get the screen below. Now, click on the Finish button to continue.</a:t>
            </a:r>
            <a:endParaRPr lang="en-US" sz="2100">
              <a:solidFill>
                <a:srgbClr val="000000"/>
              </a:solidFill>
              <a:latin typeface="Arial" panose="020B0604020202020204"/>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alphaModFix amt="41000"/>
            </a:blip>
            <a:stretch>
              <a:fillRect l="-20312" r="-20312"/>
            </a:stretch>
          </a:blipFill>
        </p:spPr>
      </p:sp>
      <p:grpSp>
        <p:nvGrpSpPr>
          <p:cNvPr id="3" name="Group 3"/>
          <p:cNvGrpSpPr/>
          <p:nvPr/>
        </p:nvGrpSpPr>
        <p:grpSpPr>
          <a:xfrm rot="0">
            <a:off x="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60"/>
                </a:lnSpc>
              </a:pPr>
            </a:p>
          </p:txBody>
        </p:sp>
      </p:grpSp>
      <p:sp>
        <p:nvSpPr>
          <p:cNvPr id="6" name="Freeform 6"/>
          <p:cNvSpPr/>
          <p:nvPr/>
        </p:nvSpPr>
        <p:spPr>
          <a:xfrm>
            <a:off x="13763158" y="38735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2">
              <a:alphaModFix amt="37000"/>
            </a:blip>
            <a:stretch>
              <a:fillRect/>
            </a:stretch>
          </a:blipFill>
        </p:spPr>
      </p:sp>
      <p:sp>
        <p:nvSpPr>
          <p:cNvPr id="7" name="Freeform 7"/>
          <p:cNvSpPr/>
          <p:nvPr/>
        </p:nvSpPr>
        <p:spPr>
          <a:xfrm>
            <a:off x="3885836" y="2034062"/>
            <a:ext cx="10516327" cy="7915926"/>
          </a:xfrm>
          <a:custGeom>
            <a:avLst/>
            <a:gdLst/>
            <a:ahLst/>
            <a:cxnLst/>
            <a:rect l="l" t="t" r="r" b="b"/>
            <a:pathLst>
              <a:path w="10516327" h="7915926">
                <a:moveTo>
                  <a:pt x="0" y="0"/>
                </a:moveTo>
                <a:lnTo>
                  <a:pt x="10516328" y="0"/>
                </a:lnTo>
                <a:lnTo>
                  <a:pt x="10516328" y="7915926"/>
                </a:lnTo>
                <a:lnTo>
                  <a:pt x="0" y="7915926"/>
                </a:lnTo>
                <a:lnTo>
                  <a:pt x="0" y="0"/>
                </a:lnTo>
                <a:close/>
              </a:path>
            </a:pathLst>
          </a:custGeom>
          <a:blipFill>
            <a:blip r:embed="rId3"/>
            <a:stretch>
              <a:fillRect/>
            </a:stretch>
          </a:blipFill>
        </p:spPr>
      </p:sp>
      <p:sp>
        <p:nvSpPr>
          <p:cNvPr id="8" name="TextBox 8"/>
          <p:cNvSpPr txBox="1"/>
          <p:nvPr/>
        </p:nvSpPr>
        <p:spPr>
          <a:xfrm>
            <a:off x="3605068" y="471385"/>
            <a:ext cx="11077865" cy="1146810"/>
          </a:xfrm>
          <a:prstGeom prst="rect">
            <a:avLst/>
          </a:prstGeom>
        </p:spPr>
        <p:txBody>
          <a:bodyPr lIns="0" tIns="0" rIns="0" bIns="0" rtlCol="0" anchor="t">
            <a:spAutoFit/>
          </a:bodyPr>
          <a:lstStyle/>
          <a:p>
            <a:pPr>
              <a:lnSpc>
                <a:spcPts val="2940"/>
              </a:lnSpc>
            </a:pPr>
            <a:r>
              <a:rPr lang="en-US" sz="2100">
                <a:solidFill>
                  <a:srgbClr val="000000"/>
                </a:solidFill>
                <a:latin typeface="Arial Bold" panose="020B0802020202020204"/>
              </a:rPr>
              <a:t>Step 16:</a:t>
            </a:r>
            <a:endParaRPr lang="en-US" sz="2100">
              <a:solidFill>
                <a:srgbClr val="000000"/>
              </a:solidFill>
              <a:latin typeface="Arial Bold" panose="020B0802020202020204"/>
            </a:endParaRPr>
          </a:p>
          <a:p>
            <a:pPr>
              <a:lnSpc>
                <a:spcPts val="2940"/>
              </a:lnSpc>
            </a:pPr>
            <a:r>
              <a:rPr lang="en-US" sz="2100">
                <a:solidFill>
                  <a:srgbClr val="000000"/>
                </a:solidFill>
                <a:latin typeface="Arial" panose="020B0604020202020204"/>
              </a:rPr>
              <a:t>In the next screen, you can see that the Product Configuration is completed. Keep the default setting and click on the Next-&gt; Finish button to complete the MySQL package installation.</a:t>
            </a:r>
            <a:endParaRPr lang="en-US" sz="2100">
              <a:solidFill>
                <a:srgbClr val="000000"/>
              </a:solidFill>
              <a:latin typeface="Arial" panose="020B0604020202020204"/>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alphaModFix amt="41000"/>
            </a:blip>
            <a:stretch>
              <a:fillRect l="-20312" r="-20312"/>
            </a:stretch>
          </a:blipFill>
        </p:spPr>
      </p:sp>
      <p:grpSp>
        <p:nvGrpSpPr>
          <p:cNvPr id="3" name="Group 3"/>
          <p:cNvGrpSpPr/>
          <p:nvPr/>
        </p:nvGrpSpPr>
        <p:grpSpPr>
          <a:xfrm rot="0">
            <a:off x="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60"/>
                </a:lnSpc>
              </a:pPr>
            </a:p>
          </p:txBody>
        </p:sp>
      </p:grpSp>
      <p:sp>
        <p:nvSpPr>
          <p:cNvPr id="6" name="Freeform 6"/>
          <p:cNvSpPr/>
          <p:nvPr/>
        </p:nvSpPr>
        <p:spPr>
          <a:xfrm>
            <a:off x="13763158" y="38735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2">
              <a:alphaModFix amt="37000"/>
            </a:blip>
            <a:stretch>
              <a:fillRect/>
            </a:stretch>
          </a:blipFill>
        </p:spPr>
      </p:sp>
      <p:sp>
        <p:nvSpPr>
          <p:cNvPr id="7" name="Freeform 7"/>
          <p:cNvSpPr/>
          <p:nvPr/>
        </p:nvSpPr>
        <p:spPr>
          <a:xfrm>
            <a:off x="3885836" y="2075128"/>
            <a:ext cx="10516327" cy="7915926"/>
          </a:xfrm>
          <a:custGeom>
            <a:avLst/>
            <a:gdLst/>
            <a:ahLst/>
            <a:cxnLst/>
            <a:rect l="l" t="t" r="r" b="b"/>
            <a:pathLst>
              <a:path w="10516327" h="7915926">
                <a:moveTo>
                  <a:pt x="0" y="0"/>
                </a:moveTo>
                <a:lnTo>
                  <a:pt x="10516328" y="0"/>
                </a:lnTo>
                <a:lnTo>
                  <a:pt x="10516328" y="7915926"/>
                </a:lnTo>
                <a:lnTo>
                  <a:pt x="0" y="7915926"/>
                </a:lnTo>
                <a:lnTo>
                  <a:pt x="0" y="0"/>
                </a:lnTo>
                <a:close/>
              </a:path>
            </a:pathLst>
          </a:custGeom>
          <a:blipFill>
            <a:blip r:embed="rId3"/>
            <a:stretch>
              <a:fillRect/>
            </a:stretch>
          </a:blipFill>
        </p:spPr>
      </p:sp>
      <p:sp>
        <p:nvSpPr>
          <p:cNvPr id="8" name="TextBox 8"/>
          <p:cNvSpPr txBox="1"/>
          <p:nvPr/>
        </p:nvSpPr>
        <p:spPr>
          <a:xfrm>
            <a:off x="3605068" y="471385"/>
            <a:ext cx="11077865" cy="1146810"/>
          </a:xfrm>
          <a:prstGeom prst="rect">
            <a:avLst/>
          </a:prstGeom>
        </p:spPr>
        <p:txBody>
          <a:bodyPr lIns="0" tIns="0" rIns="0" bIns="0" rtlCol="0" anchor="t">
            <a:spAutoFit/>
          </a:bodyPr>
          <a:lstStyle/>
          <a:p>
            <a:pPr>
              <a:lnSpc>
                <a:spcPts val="2940"/>
              </a:lnSpc>
            </a:pPr>
            <a:r>
              <a:rPr lang="en-US" sz="2100">
                <a:solidFill>
                  <a:srgbClr val="000000"/>
                </a:solidFill>
                <a:latin typeface="Arial Bold" panose="020B0802020202020204"/>
              </a:rPr>
              <a:t>Step 17:</a:t>
            </a:r>
            <a:endParaRPr lang="en-US" sz="2100">
              <a:solidFill>
                <a:srgbClr val="000000"/>
              </a:solidFill>
              <a:latin typeface="Arial Bold" panose="020B0802020202020204"/>
            </a:endParaRPr>
          </a:p>
          <a:p>
            <a:pPr>
              <a:lnSpc>
                <a:spcPts val="2940"/>
              </a:lnSpc>
            </a:pPr>
            <a:r>
              <a:rPr lang="en-US" sz="2100">
                <a:solidFill>
                  <a:srgbClr val="000000"/>
                </a:solidFill>
                <a:latin typeface="Arial" panose="020B0604020202020204"/>
              </a:rPr>
              <a:t>In the next wizard, we can choose to configure the Router. So click on Next-&gt;Finish and then click the Next button.</a:t>
            </a:r>
            <a:endParaRPr lang="en-US" sz="2100">
              <a:solidFill>
                <a:srgbClr val="000000"/>
              </a:solidFill>
              <a:latin typeface="Arial" panose="020B060402020202020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alphaModFix amt="41000"/>
            </a:blip>
            <a:stretch>
              <a:fillRect l="-20312" r="-20312"/>
            </a:stretch>
          </a:blipFill>
        </p:spPr>
      </p:sp>
      <p:grpSp>
        <p:nvGrpSpPr>
          <p:cNvPr id="3" name="Group 3"/>
          <p:cNvGrpSpPr/>
          <p:nvPr/>
        </p:nvGrpSpPr>
        <p:grpSpPr>
          <a:xfrm rot="0">
            <a:off x="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60"/>
                </a:lnSpc>
              </a:pPr>
            </a:p>
          </p:txBody>
        </p:sp>
      </p:grpSp>
      <p:sp>
        <p:nvSpPr>
          <p:cNvPr id="6" name="Freeform 6"/>
          <p:cNvSpPr/>
          <p:nvPr/>
        </p:nvSpPr>
        <p:spPr>
          <a:xfrm>
            <a:off x="13763158" y="38735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2">
              <a:alphaModFix amt="37000"/>
            </a:blip>
            <a:stretch>
              <a:fillRect/>
            </a:stretch>
          </a:blipFill>
        </p:spPr>
      </p:sp>
      <p:sp>
        <p:nvSpPr>
          <p:cNvPr id="7" name="Freeform 7"/>
          <p:cNvSpPr/>
          <p:nvPr/>
        </p:nvSpPr>
        <p:spPr>
          <a:xfrm>
            <a:off x="4946490" y="1684870"/>
            <a:ext cx="8816668" cy="6636547"/>
          </a:xfrm>
          <a:custGeom>
            <a:avLst/>
            <a:gdLst/>
            <a:ahLst/>
            <a:cxnLst/>
            <a:rect l="l" t="t" r="r" b="b"/>
            <a:pathLst>
              <a:path w="8816668" h="6636547">
                <a:moveTo>
                  <a:pt x="0" y="0"/>
                </a:moveTo>
                <a:lnTo>
                  <a:pt x="8816668" y="0"/>
                </a:lnTo>
                <a:lnTo>
                  <a:pt x="8816668" y="6636546"/>
                </a:lnTo>
                <a:lnTo>
                  <a:pt x="0" y="6636546"/>
                </a:lnTo>
                <a:lnTo>
                  <a:pt x="0" y="0"/>
                </a:lnTo>
                <a:close/>
              </a:path>
            </a:pathLst>
          </a:custGeom>
          <a:blipFill>
            <a:blip r:embed="rId3"/>
            <a:stretch>
              <a:fillRect/>
            </a:stretch>
          </a:blipFill>
        </p:spPr>
      </p:sp>
      <p:sp>
        <p:nvSpPr>
          <p:cNvPr id="8" name="TextBox 8"/>
          <p:cNvSpPr txBox="1"/>
          <p:nvPr/>
        </p:nvSpPr>
        <p:spPr>
          <a:xfrm>
            <a:off x="3605068" y="471385"/>
            <a:ext cx="11077865" cy="1146810"/>
          </a:xfrm>
          <a:prstGeom prst="rect">
            <a:avLst/>
          </a:prstGeom>
        </p:spPr>
        <p:txBody>
          <a:bodyPr lIns="0" tIns="0" rIns="0" bIns="0" rtlCol="0" anchor="t">
            <a:spAutoFit/>
          </a:bodyPr>
          <a:lstStyle/>
          <a:p>
            <a:pPr>
              <a:lnSpc>
                <a:spcPts val="2940"/>
              </a:lnSpc>
            </a:pPr>
            <a:r>
              <a:rPr lang="en-US" sz="2100">
                <a:solidFill>
                  <a:srgbClr val="000000"/>
                </a:solidFill>
                <a:latin typeface="Arial Bold" panose="020B0802020202020204"/>
              </a:rPr>
              <a:t>Step 18:</a:t>
            </a:r>
            <a:endParaRPr lang="en-US" sz="2100">
              <a:solidFill>
                <a:srgbClr val="000000"/>
              </a:solidFill>
              <a:latin typeface="Arial Bold" panose="020B0802020202020204"/>
            </a:endParaRPr>
          </a:p>
          <a:p>
            <a:pPr>
              <a:lnSpc>
                <a:spcPts val="2940"/>
              </a:lnSpc>
            </a:pPr>
            <a:r>
              <a:rPr lang="en-US" sz="2100">
                <a:solidFill>
                  <a:srgbClr val="000000"/>
                </a:solidFill>
                <a:latin typeface="Arial" panose="020B0604020202020204"/>
              </a:rPr>
              <a:t>In the next wizard, we will see the Connect to Server option. Here, we have to mention the root password, which we had set in the previous steps.</a:t>
            </a:r>
            <a:endParaRPr lang="en-US" sz="2100">
              <a:solidFill>
                <a:srgbClr val="000000"/>
              </a:solidFill>
              <a:latin typeface="Arial" panose="020B0604020202020204"/>
            </a:endParaRPr>
          </a:p>
        </p:txBody>
      </p:sp>
      <p:sp>
        <p:nvSpPr>
          <p:cNvPr id="9" name="TextBox 9"/>
          <p:cNvSpPr txBox="1"/>
          <p:nvPr/>
        </p:nvSpPr>
        <p:spPr>
          <a:xfrm>
            <a:off x="3815892" y="8642032"/>
            <a:ext cx="11077865" cy="1146810"/>
          </a:xfrm>
          <a:prstGeom prst="rect">
            <a:avLst/>
          </a:prstGeom>
        </p:spPr>
        <p:txBody>
          <a:bodyPr lIns="0" tIns="0" rIns="0" bIns="0" rtlCol="0" anchor="t">
            <a:spAutoFit/>
          </a:bodyPr>
          <a:lstStyle/>
          <a:p>
            <a:pPr>
              <a:lnSpc>
                <a:spcPts val="2940"/>
              </a:lnSpc>
            </a:pPr>
            <a:r>
              <a:rPr lang="en-US" sz="2100">
                <a:solidFill>
                  <a:srgbClr val="000000"/>
                </a:solidFill>
                <a:latin typeface="Arial" panose="020B0604020202020204"/>
              </a:rPr>
              <a:t>In this screen, it is also required to check whether the connection is successful or not by clicking on the Check button. If the connection is successful, click on the Execute button. Now, the configuration is complete, click on Next.</a:t>
            </a:r>
            <a:endParaRPr lang="en-US" sz="2100">
              <a:solidFill>
                <a:srgbClr val="000000"/>
              </a:solidFill>
              <a:latin typeface="Arial" panose="020B0604020202020204"/>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alphaModFix amt="41000"/>
            </a:blip>
            <a:stretch>
              <a:fillRect l="-20312" r="-20312"/>
            </a:stretch>
          </a:blipFill>
        </p:spPr>
      </p:sp>
      <p:grpSp>
        <p:nvGrpSpPr>
          <p:cNvPr id="3" name="Group 3"/>
          <p:cNvGrpSpPr/>
          <p:nvPr/>
        </p:nvGrpSpPr>
        <p:grpSpPr>
          <a:xfrm rot="0">
            <a:off x="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60"/>
                </a:lnSpc>
              </a:pPr>
            </a:p>
          </p:txBody>
        </p:sp>
      </p:grpSp>
      <p:sp>
        <p:nvSpPr>
          <p:cNvPr id="6" name="Freeform 6"/>
          <p:cNvSpPr/>
          <p:nvPr/>
        </p:nvSpPr>
        <p:spPr>
          <a:xfrm>
            <a:off x="13763158" y="38735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2">
              <a:alphaModFix amt="37000"/>
            </a:blip>
            <a:stretch>
              <a:fillRect/>
            </a:stretch>
          </a:blipFill>
        </p:spPr>
      </p:sp>
      <p:sp>
        <p:nvSpPr>
          <p:cNvPr id="7" name="Freeform 7"/>
          <p:cNvSpPr/>
          <p:nvPr/>
        </p:nvSpPr>
        <p:spPr>
          <a:xfrm>
            <a:off x="4101890" y="1667632"/>
            <a:ext cx="10084220" cy="7590668"/>
          </a:xfrm>
          <a:custGeom>
            <a:avLst/>
            <a:gdLst/>
            <a:ahLst/>
            <a:cxnLst/>
            <a:rect l="l" t="t" r="r" b="b"/>
            <a:pathLst>
              <a:path w="10084220" h="7590668">
                <a:moveTo>
                  <a:pt x="0" y="0"/>
                </a:moveTo>
                <a:lnTo>
                  <a:pt x="10084220" y="0"/>
                </a:lnTo>
                <a:lnTo>
                  <a:pt x="10084220" y="7590668"/>
                </a:lnTo>
                <a:lnTo>
                  <a:pt x="0" y="7590668"/>
                </a:lnTo>
                <a:lnTo>
                  <a:pt x="0" y="0"/>
                </a:lnTo>
                <a:close/>
              </a:path>
            </a:pathLst>
          </a:custGeom>
          <a:blipFill>
            <a:blip r:embed="rId3"/>
            <a:stretch>
              <a:fillRect/>
            </a:stretch>
          </a:blipFill>
        </p:spPr>
      </p:sp>
      <p:sp>
        <p:nvSpPr>
          <p:cNvPr id="8" name="TextBox 8"/>
          <p:cNvSpPr txBox="1"/>
          <p:nvPr/>
        </p:nvSpPr>
        <p:spPr>
          <a:xfrm>
            <a:off x="3605068" y="471385"/>
            <a:ext cx="11077865" cy="775335"/>
          </a:xfrm>
          <a:prstGeom prst="rect">
            <a:avLst/>
          </a:prstGeom>
        </p:spPr>
        <p:txBody>
          <a:bodyPr lIns="0" tIns="0" rIns="0" bIns="0" rtlCol="0" anchor="t">
            <a:spAutoFit/>
          </a:bodyPr>
          <a:lstStyle/>
          <a:p>
            <a:pPr>
              <a:lnSpc>
                <a:spcPts val="2940"/>
              </a:lnSpc>
            </a:pPr>
            <a:r>
              <a:rPr lang="en-US" sz="2100">
                <a:solidFill>
                  <a:srgbClr val="000000"/>
                </a:solidFill>
                <a:latin typeface="Arial Bold" panose="020B0802020202020204"/>
              </a:rPr>
              <a:t>Step 19:</a:t>
            </a:r>
            <a:endParaRPr lang="en-US" sz="2100">
              <a:solidFill>
                <a:srgbClr val="000000"/>
              </a:solidFill>
              <a:latin typeface="Arial Bold" panose="020B0802020202020204"/>
            </a:endParaRPr>
          </a:p>
          <a:p>
            <a:pPr>
              <a:lnSpc>
                <a:spcPts val="2940"/>
              </a:lnSpc>
            </a:pPr>
            <a:r>
              <a:rPr lang="en-US" sz="2100">
                <a:solidFill>
                  <a:srgbClr val="000000"/>
                </a:solidFill>
                <a:latin typeface="Arial" panose="020B0604020202020204"/>
              </a:rPr>
              <a:t>In the next wizard, select the applied configurations and click on the Execute button.</a:t>
            </a:r>
            <a:endParaRPr lang="en-US" sz="2100">
              <a:solidFill>
                <a:srgbClr val="000000"/>
              </a:solidFill>
              <a:latin typeface="Arial" panose="020B0604020202020204"/>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alphaModFix amt="41000"/>
            </a:blip>
            <a:stretch>
              <a:fillRect l="-20312" r="-20312"/>
            </a:stretch>
          </a:blipFill>
        </p:spPr>
      </p:sp>
      <p:grpSp>
        <p:nvGrpSpPr>
          <p:cNvPr id="3" name="Group 3"/>
          <p:cNvGrpSpPr/>
          <p:nvPr/>
        </p:nvGrpSpPr>
        <p:grpSpPr>
          <a:xfrm rot="0">
            <a:off x="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60"/>
                </a:lnSpc>
              </a:pPr>
            </a:p>
          </p:txBody>
        </p:sp>
      </p:grpSp>
      <p:sp>
        <p:nvSpPr>
          <p:cNvPr id="6" name="Freeform 6"/>
          <p:cNvSpPr/>
          <p:nvPr/>
        </p:nvSpPr>
        <p:spPr>
          <a:xfrm>
            <a:off x="13763158" y="38735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2">
              <a:alphaModFix amt="37000"/>
            </a:blip>
            <a:stretch>
              <a:fillRect/>
            </a:stretch>
          </a:blipFill>
        </p:spPr>
      </p:sp>
      <p:sp>
        <p:nvSpPr>
          <p:cNvPr id="7" name="Freeform 7"/>
          <p:cNvSpPr/>
          <p:nvPr/>
        </p:nvSpPr>
        <p:spPr>
          <a:xfrm>
            <a:off x="3885836" y="1894420"/>
            <a:ext cx="10516327" cy="7915926"/>
          </a:xfrm>
          <a:custGeom>
            <a:avLst/>
            <a:gdLst/>
            <a:ahLst/>
            <a:cxnLst/>
            <a:rect l="l" t="t" r="r" b="b"/>
            <a:pathLst>
              <a:path w="10516327" h="7915926">
                <a:moveTo>
                  <a:pt x="0" y="0"/>
                </a:moveTo>
                <a:lnTo>
                  <a:pt x="10516328" y="0"/>
                </a:lnTo>
                <a:lnTo>
                  <a:pt x="10516328" y="7915926"/>
                </a:lnTo>
                <a:lnTo>
                  <a:pt x="0" y="7915926"/>
                </a:lnTo>
                <a:lnTo>
                  <a:pt x="0" y="0"/>
                </a:lnTo>
                <a:close/>
              </a:path>
            </a:pathLst>
          </a:custGeom>
          <a:blipFill>
            <a:blip r:embed="rId3"/>
            <a:stretch>
              <a:fillRect/>
            </a:stretch>
          </a:blipFill>
        </p:spPr>
      </p:sp>
      <p:sp>
        <p:nvSpPr>
          <p:cNvPr id="8" name="TextBox 8"/>
          <p:cNvSpPr txBox="1"/>
          <p:nvPr/>
        </p:nvSpPr>
        <p:spPr>
          <a:xfrm>
            <a:off x="3605068" y="471385"/>
            <a:ext cx="11077865" cy="1146810"/>
          </a:xfrm>
          <a:prstGeom prst="rect">
            <a:avLst/>
          </a:prstGeom>
        </p:spPr>
        <p:txBody>
          <a:bodyPr lIns="0" tIns="0" rIns="0" bIns="0" rtlCol="0" anchor="t">
            <a:spAutoFit/>
          </a:bodyPr>
          <a:lstStyle/>
          <a:p>
            <a:pPr>
              <a:lnSpc>
                <a:spcPts val="2940"/>
              </a:lnSpc>
            </a:pPr>
            <a:r>
              <a:rPr lang="en-US" sz="2100">
                <a:solidFill>
                  <a:srgbClr val="000000"/>
                </a:solidFill>
                <a:latin typeface="Arial Bold" panose="020B0802020202020204"/>
              </a:rPr>
              <a:t>Step 20:</a:t>
            </a:r>
            <a:endParaRPr lang="en-US" sz="2100">
              <a:solidFill>
                <a:srgbClr val="000000"/>
              </a:solidFill>
              <a:latin typeface="Arial Bold" panose="020B0802020202020204"/>
            </a:endParaRPr>
          </a:p>
          <a:p>
            <a:pPr>
              <a:lnSpc>
                <a:spcPts val="2940"/>
              </a:lnSpc>
            </a:pPr>
            <a:r>
              <a:rPr lang="en-US" sz="2100">
                <a:solidFill>
                  <a:srgbClr val="000000"/>
                </a:solidFill>
                <a:latin typeface="Arial" panose="020B0604020202020204"/>
              </a:rPr>
              <a:t>After completing the above step, we will get the following screen. Here, click on the Finish button.</a:t>
            </a:r>
            <a:endParaRPr lang="en-US" sz="2100">
              <a:solidFill>
                <a:srgbClr val="000000"/>
              </a:solidFill>
              <a:latin typeface="Arial" panose="020B0604020202020204"/>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alphaModFix amt="41000"/>
            </a:blip>
            <a:stretch>
              <a:fillRect l="-20312" r="-20312"/>
            </a:stretch>
          </a:blipFill>
        </p:spPr>
      </p:sp>
      <p:grpSp>
        <p:nvGrpSpPr>
          <p:cNvPr id="3" name="Group 3"/>
          <p:cNvGrpSpPr/>
          <p:nvPr/>
        </p:nvGrpSpPr>
        <p:grpSpPr>
          <a:xfrm rot="0">
            <a:off x="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60"/>
                </a:lnSpc>
              </a:pPr>
            </a:p>
          </p:txBody>
        </p:sp>
      </p:grpSp>
      <p:sp>
        <p:nvSpPr>
          <p:cNvPr id="6" name="Freeform 6"/>
          <p:cNvSpPr/>
          <p:nvPr/>
        </p:nvSpPr>
        <p:spPr>
          <a:xfrm>
            <a:off x="13763158" y="38735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2">
              <a:alphaModFix amt="37000"/>
            </a:blip>
            <a:stretch>
              <a:fillRect/>
            </a:stretch>
          </a:blipFill>
        </p:spPr>
      </p:sp>
      <p:sp>
        <p:nvSpPr>
          <p:cNvPr id="7" name="Freeform 7"/>
          <p:cNvSpPr/>
          <p:nvPr/>
        </p:nvSpPr>
        <p:spPr>
          <a:xfrm>
            <a:off x="4052876" y="2034057"/>
            <a:ext cx="10182247" cy="7664455"/>
          </a:xfrm>
          <a:custGeom>
            <a:avLst/>
            <a:gdLst/>
            <a:ahLst/>
            <a:cxnLst/>
            <a:rect l="l" t="t" r="r" b="b"/>
            <a:pathLst>
              <a:path w="10182247" h="7664455">
                <a:moveTo>
                  <a:pt x="0" y="0"/>
                </a:moveTo>
                <a:lnTo>
                  <a:pt x="10182248" y="0"/>
                </a:lnTo>
                <a:lnTo>
                  <a:pt x="10182248" y="7664455"/>
                </a:lnTo>
                <a:lnTo>
                  <a:pt x="0" y="7664455"/>
                </a:lnTo>
                <a:lnTo>
                  <a:pt x="0" y="0"/>
                </a:lnTo>
                <a:close/>
              </a:path>
            </a:pathLst>
          </a:custGeom>
          <a:blipFill>
            <a:blip r:embed="rId3"/>
            <a:stretch>
              <a:fillRect/>
            </a:stretch>
          </a:blipFill>
        </p:spPr>
      </p:sp>
      <p:sp>
        <p:nvSpPr>
          <p:cNvPr id="8" name="TextBox 8"/>
          <p:cNvSpPr txBox="1"/>
          <p:nvPr/>
        </p:nvSpPr>
        <p:spPr>
          <a:xfrm>
            <a:off x="3605068" y="471385"/>
            <a:ext cx="11077865" cy="775335"/>
          </a:xfrm>
          <a:prstGeom prst="rect">
            <a:avLst/>
          </a:prstGeom>
        </p:spPr>
        <p:txBody>
          <a:bodyPr lIns="0" tIns="0" rIns="0" bIns="0" rtlCol="0" anchor="t">
            <a:spAutoFit/>
          </a:bodyPr>
          <a:lstStyle/>
          <a:p>
            <a:pPr>
              <a:lnSpc>
                <a:spcPts val="2940"/>
              </a:lnSpc>
            </a:pPr>
            <a:r>
              <a:rPr lang="en-US" sz="2100">
                <a:solidFill>
                  <a:srgbClr val="000000"/>
                </a:solidFill>
                <a:latin typeface="Arial Bold" panose="020B0802020202020204"/>
              </a:rPr>
              <a:t>Step 21:</a:t>
            </a:r>
            <a:endParaRPr lang="en-US" sz="2100">
              <a:solidFill>
                <a:srgbClr val="000000"/>
              </a:solidFill>
              <a:latin typeface="Arial Bold" panose="020B0802020202020204"/>
            </a:endParaRPr>
          </a:p>
          <a:p>
            <a:pPr>
              <a:lnSpc>
                <a:spcPts val="2940"/>
              </a:lnSpc>
            </a:pPr>
            <a:r>
              <a:rPr lang="en-US" sz="2100">
                <a:solidFill>
                  <a:srgbClr val="000000"/>
                </a:solidFill>
                <a:latin typeface="Arial" panose="020B0604020202020204"/>
              </a:rPr>
              <a:t>Now, the MySQL installation is complete. Click on the Finish button.</a:t>
            </a:r>
            <a:endParaRPr lang="en-US" sz="2100">
              <a:solidFill>
                <a:srgbClr val="000000"/>
              </a:solidFill>
              <a:latin typeface="Arial" panose="020B0604020202020204"/>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alphaModFix amt="30000"/>
            </a:blip>
            <a:stretch>
              <a:fillRect l="-20312" r="-20312"/>
            </a:stretch>
          </a:blipFill>
        </p:spPr>
      </p:sp>
      <p:grpSp>
        <p:nvGrpSpPr>
          <p:cNvPr id="3" name="Group 3"/>
          <p:cNvGrpSpPr/>
          <p:nvPr/>
        </p:nvGrpSpPr>
        <p:grpSpPr>
          <a:xfrm rot="5400000">
            <a:off x="8980638" y="-4789806"/>
            <a:ext cx="216476" cy="19028603"/>
            <a:chOff x="0" y="0"/>
            <a:chExt cx="57014" cy="5011649"/>
          </a:xfrm>
        </p:grpSpPr>
        <p:sp>
          <p:nvSpPr>
            <p:cNvPr id="4" name="Freeform 4"/>
            <p:cNvSpPr/>
            <p:nvPr/>
          </p:nvSpPr>
          <p:spPr>
            <a:xfrm>
              <a:off x="0" y="0"/>
              <a:ext cx="57014" cy="5011649"/>
            </a:xfrm>
            <a:custGeom>
              <a:avLst/>
              <a:gdLst/>
              <a:ahLst/>
              <a:cxnLst/>
              <a:rect l="l" t="t" r="r" b="b"/>
              <a:pathLst>
                <a:path w="57014" h="5011649">
                  <a:moveTo>
                    <a:pt x="0" y="0"/>
                  </a:moveTo>
                  <a:lnTo>
                    <a:pt x="57014" y="0"/>
                  </a:lnTo>
                  <a:lnTo>
                    <a:pt x="57014" y="5011649"/>
                  </a:lnTo>
                  <a:lnTo>
                    <a:pt x="0" y="5011649"/>
                  </a:lnTo>
                  <a:close/>
                </a:path>
              </a:pathLst>
            </a:custGeom>
            <a:solidFill>
              <a:srgbClr val="593C8F"/>
            </a:solidFill>
          </p:spPr>
        </p:sp>
        <p:sp>
          <p:nvSpPr>
            <p:cNvPr id="5" name="TextBox 5"/>
            <p:cNvSpPr txBox="1"/>
            <p:nvPr/>
          </p:nvSpPr>
          <p:spPr>
            <a:xfrm>
              <a:off x="0" y="-47625"/>
              <a:ext cx="57014" cy="5059274"/>
            </a:xfrm>
            <a:prstGeom prst="rect">
              <a:avLst/>
            </a:prstGeom>
          </p:spPr>
          <p:txBody>
            <a:bodyPr lIns="50800" tIns="50800" rIns="50800" bIns="50800" rtlCol="0" anchor="ctr"/>
            <a:lstStyle/>
            <a:p>
              <a:pPr algn="ctr">
                <a:lnSpc>
                  <a:spcPts val="2660"/>
                </a:lnSpc>
              </a:pPr>
            </a:p>
          </p:txBody>
        </p:sp>
      </p:grpSp>
      <p:sp>
        <p:nvSpPr>
          <p:cNvPr id="6" name="Freeform 6"/>
          <p:cNvSpPr/>
          <p:nvPr/>
        </p:nvSpPr>
        <p:spPr>
          <a:xfrm>
            <a:off x="2105111" y="5143500"/>
            <a:ext cx="4359925" cy="4842640"/>
          </a:xfrm>
          <a:custGeom>
            <a:avLst/>
            <a:gdLst/>
            <a:ahLst/>
            <a:cxnLst/>
            <a:rect l="l" t="t" r="r" b="b"/>
            <a:pathLst>
              <a:path w="4359925" h="4842640">
                <a:moveTo>
                  <a:pt x="0" y="0"/>
                </a:moveTo>
                <a:lnTo>
                  <a:pt x="4359925" y="0"/>
                </a:lnTo>
                <a:lnTo>
                  <a:pt x="4359925" y="4842640"/>
                </a:lnTo>
                <a:lnTo>
                  <a:pt x="0" y="4842640"/>
                </a:lnTo>
                <a:lnTo>
                  <a:pt x="0" y="0"/>
                </a:lnTo>
                <a:close/>
              </a:path>
            </a:pathLst>
          </a:custGeom>
          <a:blipFill>
            <a:blip r:embed="rId2"/>
            <a:stretch>
              <a:fillRect r="-15598"/>
            </a:stretch>
          </a:blipFill>
        </p:spPr>
      </p:sp>
      <p:grpSp>
        <p:nvGrpSpPr>
          <p:cNvPr id="7" name="Group 7"/>
          <p:cNvGrpSpPr/>
          <p:nvPr/>
        </p:nvGrpSpPr>
        <p:grpSpPr>
          <a:xfrm rot="0">
            <a:off x="9088876" y="6357221"/>
            <a:ext cx="4819445" cy="2048980"/>
            <a:chOff x="0" y="0"/>
            <a:chExt cx="1269319" cy="539649"/>
          </a:xfrm>
        </p:grpSpPr>
        <p:sp>
          <p:nvSpPr>
            <p:cNvPr id="8" name="Freeform 8"/>
            <p:cNvSpPr/>
            <p:nvPr/>
          </p:nvSpPr>
          <p:spPr>
            <a:xfrm>
              <a:off x="0" y="0"/>
              <a:ext cx="1269319" cy="539649"/>
            </a:xfrm>
            <a:custGeom>
              <a:avLst/>
              <a:gdLst/>
              <a:ahLst/>
              <a:cxnLst/>
              <a:rect l="l" t="t" r="r" b="b"/>
              <a:pathLst>
                <a:path w="1269319" h="539649">
                  <a:moveTo>
                    <a:pt x="81926" y="0"/>
                  </a:moveTo>
                  <a:lnTo>
                    <a:pt x="1187393" y="0"/>
                  </a:lnTo>
                  <a:cubicBezTo>
                    <a:pt x="1209121" y="0"/>
                    <a:pt x="1229959" y="8631"/>
                    <a:pt x="1245323" y="23996"/>
                  </a:cubicBezTo>
                  <a:cubicBezTo>
                    <a:pt x="1260687" y="39360"/>
                    <a:pt x="1269319" y="60198"/>
                    <a:pt x="1269319" y="81926"/>
                  </a:cubicBezTo>
                  <a:lnTo>
                    <a:pt x="1269319" y="457723"/>
                  </a:lnTo>
                  <a:cubicBezTo>
                    <a:pt x="1269319" y="502969"/>
                    <a:pt x="1232639" y="539649"/>
                    <a:pt x="1187393" y="539649"/>
                  </a:cubicBezTo>
                  <a:lnTo>
                    <a:pt x="81926" y="539649"/>
                  </a:lnTo>
                  <a:cubicBezTo>
                    <a:pt x="36680" y="539649"/>
                    <a:pt x="0" y="502969"/>
                    <a:pt x="0" y="457723"/>
                  </a:cubicBezTo>
                  <a:lnTo>
                    <a:pt x="0" y="81926"/>
                  </a:lnTo>
                  <a:cubicBezTo>
                    <a:pt x="0" y="36680"/>
                    <a:pt x="36680" y="0"/>
                    <a:pt x="81926" y="0"/>
                  </a:cubicBezTo>
                  <a:close/>
                </a:path>
              </a:pathLst>
            </a:custGeom>
            <a:solidFill>
              <a:srgbClr val="000000">
                <a:alpha val="0"/>
              </a:srgbClr>
            </a:solidFill>
            <a:ln w="38100" cap="rnd">
              <a:solidFill>
                <a:srgbClr val="000000"/>
              </a:solidFill>
              <a:prstDash val="solid"/>
              <a:round/>
            </a:ln>
          </p:spPr>
        </p:sp>
        <p:sp>
          <p:nvSpPr>
            <p:cNvPr id="9" name="TextBox 9"/>
            <p:cNvSpPr txBox="1"/>
            <p:nvPr/>
          </p:nvSpPr>
          <p:spPr>
            <a:xfrm>
              <a:off x="0" y="-47625"/>
              <a:ext cx="1269319" cy="587274"/>
            </a:xfrm>
            <a:prstGeom prst="rect">
              <a:avLst/>
            </a:prstGeom>
          </p:spPr>
          <p:txBody>
            <a:bodyPr lIns="50800" tIns="50800" rIns="50800" bIns="50800" rtlCol="0" anchor="ctr"/>
            <a:lstStyle/>
            <a:p>
              <a:pPr algn="ctr">
                <a:lnSpc>
                  <a:spcPts val="2940"/>
                </a:lnSpc>
              </a:pPr>
            </a:p>
            <a:p>
              <a:pPr algn="ctr">
                <a:lnSpc>
                  <a:spcPts val="2940"/>
                </a:lnSpc>
              </a:pPr>
              <a:r>
                <a:rPr lang="en-US" sz="2100">
                  <a:solidFill>
                    <a:srgbClr val="593C8F"/>
                  </a:solidFill>
                  <a:latin typeface="Archivo Black" panose="020B0A03020202020B04"/>
                </a:rPr>
                <a:t>SHOW DATABASES;</a:t>
              </a:r>
              <a:endParaRPr lang="en-US" sz="2100">
                <a:solidFill>
                  <a:srgbClr val="593C8F"/>
                </a:solidFill>
                <a:latin typeface="Archivo Black" panose="020B0A03020202020B04"/>
              </a:endParaRPr>
            </a:p>
            <a:p>
              <a:pPr algn="ctr">
                <a:lnSpc>
                  <a:spcPts val="2940"/>
                </a:lnSpc>
              </a:pPr>
              <a:r>
                <a:rPr lang="en-US" sz="2100">
                  <a:solidFill>
                    <a:srgbClr val="593C8F"/>
                  </a:solidFill>
                  <a:latin typeface="Archivo Black" panose="020B0A03020202020B04"/>
                </a:rPr>
                <a:t> ...........or..............</a:t>
              </a:r>
              <a:endParaRPr lang="en-US" sz="2100">
                <a:solidFill>
                  <a:srgbClr val="593C8F"/>
                </a:solidFill>
                <a:latin typeface="Archivo Black" panose="020B0A03020202020B04"/>
              </a:endParaRPr>
            </a:p>
            <a:p>
              <a:pPr algn="ctr">
                <a:lnSpc>
                  <a:spcPts val="2940"/>
                </a:lnSpc>
              </a:pPr>
              <a:r>
                <a:rPr lang="en-US" sz="2100">
                  <a:solidFill>
                    <a:srgbClr val="593C8F"/>
                  </a:solidFill>
                  <a:latin typeface="Archivo Black" panose="020B0A03020202020B04"/>
                </a:rPr>
                <a:t>show databases;</a:t>
              </a:r>
              <a:endParaRPr lang="en-US" sz="2100">
                <a:solidFill>
                  <a:srgbClr val="593C8F"/>
                </a:solidFill>
                <a:latin typeface="Archivo Black" panose="020B0A03020202020B04"/>
              </a:endParaRPr>
            </a:p>
            <a:p>
              <a:pPr algn="ctr">
                <a:lnSpc>
                  <a:spcPts val="2940"/>
                </a:lnSpc>
              </a:pPr>
            </a:p>
          </p:txBody>
        </p:sp>
      </p:grpSp>
      <p:sp>
        <p:nvSpPr>
          <p:cNvPr id="10" name="TextBox 10"/>
          <p:cNvSpPr txBox="1"/>
          <p:nvPr/>
        </p:nvSpPr>
        <p:spPr>
          <a:xfrm>
            <a:off x="9088876" y="8684706"/>
            <a:ext cx="7709461" cy="973455"/>
          </a:xfrm>
          <a:prstGeom prst="rect">
            <a:avLst/>
          </a:prstGeom>
        </p:spPr>
        <p:txBody>
          <a:bodyPr lIns="0" tIns="0" rIns="0" bIns="0" rtlCol="0" anchor="t">
            <a:spAutoFit/>
          </a:bodyPr>
          <a:lstStyle/>
          <a:p>
            <a:pPr>
              <a:lnSpc>
                <a:spcPts val="2520"/>
              </a:lnSpc>
              <a:spcBef>
                <a:spcPct val="0"/>
              </a:spcBef>
            </a:pPr>
            <a:r>
              <a:rPr lang="en-US" sz="1800">
                <a:solidFill>
                  <a:srgbClr val="000000"/>
                </a:solidFill>
                <a:latin typeface="Arial" panose="020B0604020202020204"/>
              </a:rPr>
              <a:t>"SHOW DATABASES" is a command in MySQL that lists all the available databases on the current server. It gives you an overview of the databases present, allowing you to choose and work within a specific database.</a:t>
            </a:r>
            <a:endParaRPr lang="en-US" sz="1800">
              <a:solidFill>
                <a:srgbClr val="000000"/>
              </a:solidFill>
              <a:latin typeface="Arial" panose="020B0604020202020204"/>
            </a:endParaRPr>
          </a:p>
        </p:txBody>
      </p:sp>
      <p:sp>
        <p:nvSpPr>
          <p:cNvPr id="11" name="TextBox 11"/>
          <p:cNvSpPr txBox="1"/>
          <p:nvPr/>
        </p:nvSpPr>
        <p:spPr>
          <a:xfrm>
            <a:off x="5120770" y="1574760"/>
            <a:ext cx="7936210" cy="890271"/>
          </a:xfrm>
          <a:prstGeom prst="rect">
            <a:avLst/>
          </a:prstGeom>
        </p:spPr>
        <p:txBody>
          <a:bodyPr lIns="0" tIns="0" rIns="0" bIns="0" rtlCol="0" anchor="t">
            <a:spAutoFit/>
          </a:bodyPr>
          <a:lstStyle/>
          <a:p>
            <a:pPr algn="ctr">
              <a:lnSpc>
                <a:spcPts val="6580"/>
              </a:lnSpc>
            </a:pPr>
            <a:r>
              <a:rPr lang="en-US" sz="4700">
                <a:solidFill>
                  <a:srgbClr val="593C8F"/>
                </a:solidFill>
                <a:latin typeface="Arial Bold" panose="020B0802020202020204"/>
              </a:rPr>
              <a:t>Now Let's Do Some Queries</a:t>
            </a:r>
            <a:endParaRPr lang="en-US" sz="4700">
              <a:solidFill>
                <a:srgbClr val="593C8F"/>
              </a:solidFill>
              <a:latin typeface="Arial Bold" panose="020B0802020202020204"/>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alphaModFix amt="30000"/>
            </a:blip>
            <a:stretch>
              <a:fillRect l="-20312" r="-20312"/>
            </a:stretch>
          </a:blipFill>
        </p:spPr>
      </p:sp>
      <p:grpSp>
        <p:nvGrpSpPr>
          <p:cNvPr id="3" name="Group 3"/>
          <p:cNvGrpSpPr/>
          <p:nvPr/>
        </p:nvGrpSpPr>
        <p:grpSpPr>
          <a:xfrm rot="5400000">
            <a:off x="8980638" y="-4789806"/>
            <a:ext cx="216476" cy="19028603"/>
            <a:chOff x="0" y="0"/>
            <a:chExt cx="57014" cy="5011649"/>
          </a:xfrm>
        </p:grpSpPr>
        <p:sp>
          <p:nvSpPr>
            <p:cNvPr id="4" name="Freeform 4"/>
            <p:cNvSpPr/>
            <p:nvPr/>
          </p:nvSpPr>
          <p:spPr>
            <a:xfrm>
              <a:off x="0" y="0"/>
              <a:ext cx="57014" cy="5011649"/>
            </a:xfrm>
            <a:custGeom>
              <a:avLst/>
              <a:gdLst/>
              <a:ahLst/>
              <a:cxnLst/>
              <a:rect l="l" t="t" r="r" b="b"/>
              <a:pathLst>
                <a:path w="57014" h="5011649">
                  <a:moveTo>
                    <a:pt x="0" y="0"/>
                  </a:moveTo>
                  <a:lnTo>
                    <a:pt x="57014" y="0"/>
                  </a:lnTo>
                  <a:lnTo>
                    <a:pt x="57014" y="5011649"/>
                  </a:lnTo>
                  <a:lnTo>
                    <a:pt x="0" y="5011649"/>
                  </a:lnTo>
                  <a:close/>
                </a:path>
              </a:pathLst>
            </a:custGeom>
            <a:solidFill>
              <a:srgbClr val="593C8F"/>
            </a:solidFill>
          </p:spPr>
        </p:sp>
        <p:sp>
          <p:nvSpPr>
            <p:cNvPr id="5" name="TextBox 5"/>
            <p:cNvSpPr txBox="1"/>
            <p:nvPr/>
          </p:nvSpPr>
          <p:spPr>
            <a:xfrm>
              <a:off x="0" y="-47625"/>
              <a:ext cx="57014" cy="5059274"/>
            </a:xfrm>
            <a:prstGeom prst="rect">
              <a:avLst/>
            </a:prstGeom>
          </p:spPr>
          <p:txBody>
            <a:bodyPr lIns="50800" tIns="50800" rIns="50800" bIns="50800" rtlCol="0" anchor="ctr"/>
            <a:lstStyle/>
            <a:p>
              <a:pPr algn="ctr">
                <a:lnSpc>
                  <a:spcPts val="2660"/>
                </a:lnSpc>
              </a:pPr>
            </a:p>
          </p:txBody>
        </p:sp>
      </p:grpSp>
      <p:grpSp>
        <p:nvGrpSpPr>
          <p:cNvPr id="6" name="Group 6"/>
          <p:cNvGrpSpPr/>
          <p:nvPr/>
        </p:nvGrpSpPr>
        <p:grpSpPr>
          <a:xfrm rot="0">
            <a:off x="1028700" y="1004063"/>
            <a:ext cx="6577239" cy="2165557"/>
            <a:chOff x="0" y="0"/>
            <a:chExt cx="1732277" cy="570353"/>
          </a:xfrm>
        </p:grpSpPr>
        <p:sp>
          <p:nvSpPr>
            <p:cNvPr id="7" name="Freeform 7"/>
            <p:cNvSpPr/>
            <p:nvPr/>
          </p:nvSpPr>
          <p:spPr>
            <a:xfrm>
              <a:off x="0" y="0"/>
              <a:ext cx="1732277" cy="470008"/>
            </a:xfrm>
            <a:custGeom>
              <a:avLst/>
              <a:gdLst/>
              <a:ahLst/>
              <a:cxnLst/>
              <a:rect l="l" t="t" r="r" b="b"/>
              <a:pathLst>
                <a:path w="1732277" h="470008">
                  <a:moveTo>
                    <a:pt x="60031" y="0"/>
                  </a:moveTo>
                  <a:lnTo>
                    <a:pt x="1672246" y="0"/>
                  </a:lnTo>
                  <a:cubicBezTo>
                    <a:pt x="1705400" y="0"/>
                    <a:pt x="1732277" y="26877"/>
                    <a:pt x="1732277" y="60031"/>
                  </a:cubicBezTo>
                  <a:lnTo>
                    <a:pt x="1732277" y="409977"/>
                  </a:lnTo>
                  <a:cubicBezTo>
                    <a:pt x="1732277" y="443131"/>
                    <a:pt x="1705400" y="470008"/>
                    <a:pt x="1672246" y="470008"/>
                  </a:cubicBezTo>
                  <a:lnTo>
                    <a:pt x="60031" y="470008"/>
                  </a:lnTo>
                  <a:cubicBezTo>
                    <a:pt x="26877" y="470008"/>
                    <a:pt x="0" y="443131"/>
                    <a:pt x="0" y="409977"/>
                  </a:cubicBezTo>
                  <a:lnTo>
                    <a:pt x="0" y="60031"/>
                  </a:lnTo>
                  <a:cubicBezTo>
                    <a:pt x="0" y="26877"/>
                    <a:pt x="26877" y="0"/>
                    <a:pt x="60031" y="0"/>
                  </a:cubicBezTo>
                  <a:close/>
                </a:path>
              </a:pathLst>
            </a:custGeom>
            <a:solidFill>
              <a:srgbClr val="000000">
                <a:alpha val="0"/>
              </a:srgbClr>
            </a:solidFill>
            <a:ln w="38100" cap="rnd">
              <a:solidFill>
                <a:srgbClr val="000000"/>
              </a:solidFill>
              <a:prstDash val="solid"/>
              <a:round/>
            </a:ln>
          </p:spPr>
        </p:sp>
        <p:sp>
          <p:nvSpPr>
            <p:cNvPr id="8" name="TextBox 8"/>
            <p:cNvSpPr txBox="1"/>
            <p:nvPr/>
          </p:nvSpPr>
          <p:spPr>
            <a:xfrm>
              <a:off x="0" y="14620"/>
              <a:ext cx="1732277" cy="555733"/>
            </a:xfrm>
            <a:prstGeom prst="rect">
              <a:avLst/>
            </a:prstGeom>
          </p:spPr>
          <p:txBody>
            <a:bodyPr lIns="50800" tIns="50800" rIns="50800" bIns="50800" rtlCol="0" anchor="ctr"/>
            <a:lstStyle/>
            <a:p>
              <a:pPr algn="ctr">
                <a:lnSpc>
                  <a:spcPts val="2940"/>
                </a:lnSpc>
              </a:pPr>
              <a:r>
                <a:rPr lang="en-US" sz="2100">
                  <a:solidFill>
                    <a:srgbClr val="593C8F"/>
                  </a:solidFill>
                  <a:latin typeface="Arial Bold" panose="020B0802020202020204"/>
                </a:rPr>
                <a:t>CREATE DATABASE testing; </a:t>
              </a:r>
              <a:endParaRPr lang="en-US" sz="2100">
                <a:solidFill>
                  <a:srgbClr val="593C8F"/>
                </a:solidFill>
                <a:latin typeface="Arial Bold" panose="020B0802020202020204"/>
              </a:endParaRPr>
            </a:p>
            <a:p>
              <a:pPr algn="ctr">
                <a:lnSpc>
                  <a:spcPts val="2940"/>
                </a:lnSpc>
              </a:pPr>
              <a:r>
                <a:rPr lang="en-US" sz="2100">
                  <a:solidFill>
                    <a:srgbClr val="593C8F"/>
                  </a:solidFill>
                  <a:latin typeface="Arial Bold" panose="020B0802020202020204"/>
                </a:rPr>
                <a:t>..................or...........................</a:t>
              </a:r>
              <a:endParaRPr lang="en-US" sz="2100">
                <a:solidFill>
                  <a:srgbClr val="593C8F"/>
                </a:solidFill>
                <a:latin typeface="Arial Bold" panose="020B0802020202020204"/>
              </a:endParaRPr>
            </a:p>
            <a:p>
              <a:pPr algn="ctr">
                <a:lnSpc>
                  <a:spcPts val="2940"/>
                </a:lnSpc>
              </a:pPr>
              <a:r>
                <a:rPr lang="en-US" sz="2100">
                  <a:solidFill>
                    <a:srgbClr val="593C8F"/>
                  </a:solidFill>
                  <a:latin typeface="Arial Bold" panose="020B0802020202020204"/>
                </a:rPr>
                <a:t>create database testing;</a:t>
              </a:r>
              <a:endParaRPr lang="en-US" sz="2100">
                <a:solidFill>
                  <a:srgbClr val="593C8F"/>
                </a:solidFill>
                <a:latin typeface="Arial Bold" panose="020B0802020202020204"/>
              </a:endParaRPr>
            </a:p>
            <a:p>
              <a:pPr algn="ctr">
                <a:lnSpc>
                  <a:spcPts val="2940"/>
                </a:lnSpc>
              </a:pPr>
            </a:p>
          </p:txBody>
        </p:sp>
      </p:grpSp>
      <p:sp>
        <p:nvSpPr>
          <p:cNvPr id="9" name="Freeform 9"/>
          <p:cNvSpPr/>
          <p:nvPr/>
        </p:nvSpPr>
        <p:spPr>
          <a:xfrm>
            <a:off x="8776427" y="1028700"/>
            <a:ext cx="9106254" cy="2721021"/>
          </a:xfrm>
          <a:custGeom>
            <a:avLst/>
            <a:gdLst/>
            <a:ahLst/>
            <a:cxnLst/>
            <a:rect l="l" t="t" r="r" b="b"/>
            <a:pathLst>
              <a:path w="9106254" h="2721021">
                <a:moveTo>
                  <a:pt x="0" y="0"/>
                </a:moveTo>
                <a:lnTo>
                  <a:pt x="9106254" y="0"/>
                </a:lnTo>
                <a:lnTo>
                  <a:pt x="9106254" y="2721021"/>
                </a:lnTo>
                <a:lnTo>
                  <a:pt x="0" y="2721021"/>
                </a:lnTo>
                <a:lnTo>
                  <a:pt x="0" y="0"/>
                </a:lnTo>
                <a:close/>
              </a:path>
            </a:pathLst>
          </a:custGeom>
          <a:blipFill>
            <a:blip r:embed="rId2"/>
            <a:stretch>
              <a:fillRect r="-16398"/>
            </a:stretch>
          </a:blipFill>
        </p:spPr>
      </p:sp>
      <p:grpSp>
        <p:nvGrpSpPr>
          <p:cNvPr id="10" name="Group 10"/>
          <p:cNvGrpSpPr/>
          <p:nvPr/>
        </p:nvGrpSpPr>
        <p:grpSpPr>
          <a:xfrm rot="0">
            <a:off x="10682061" y="5736499"/>
            <a:ext cx="6577239" cy="2110047"/>
            <a:chOff x="0" y="-5449"/>
            <a:chExt cx="1732277" cy="555733"/>
          </a:xfrm>
        </p:grpSpPr>
        <p:sp>
          <p:nvSpPr>
            <p:cNvPr id="11" name="Freeform 11"/>
            <p:cNvSpPr/>
            <p:nvPr/>
          </p:nvSpPr>
          <p:spPr>
            <a:xfrm>
              <a:off x="0" y="0"/>
              <a:ext cx="1732277" cy="470008"/>
            </a:xfrm>
            <a:custGeom>
              <a:avLst/>
              <a:gdLst/>
              <a:ahLst/>
              <a:cxnLst/>
              <a:rect l="l" t="t" r="r" b="b"/>
              <a:pathLst>
                <a:path w="1732277" h="470008">
                  <a:moveTo>
                    <a:pt x="60031" y="0"/>
                  </a:moveTo>
                  <a:lnTo>
                    <a:pt x="1672246" y="0"/>
                  </a:lnTo>
                  <a:cubicBezTo>
                    <a:pt x="1705400" y="0"/>
                    <a:pt x="1732277" y="26877"/>
                    <a:pt x="1732277" y="60031"/>
                  </a:cubicBezTo>
                  <a:lnTo>
                    <a:pt x="1732277" y="409977"/>
                  </a:lnTo>
                  <a:cubicBezTo>
                    <a:pt x="1732277" y="443131"/>
                    <a:pt x="1705400" y="470008"/>
                    <a:pt x="1672246" y="470008"/>
                  </a:cubicBezTo>
                  <a:lnTo>
                    <a:pt x="60031" y="470008"/>
                  </a:lnTo>
                  <a:cubicBezTo>
                    <a:pt x="26877" y="470008"/>
                    <a:pt x="0" y="443131"/>
                    <a:pt x="0" y="409977"/>
                  </a:cubicBezTo>
                  <a:lnTo>
                    <a:pt x="0" y="60031"/>
                  </a:lnTo>
                  <a:cubicBezTo>
                    <a:pt x="0" y="26877"/>
                    <a:pt x="26877" y="0"/>
                    <a:pt x="60031" y="0"/>
                  </a:cubicBezTo>
                  <a:close/>
                </a:path>
              </a:pathLst>
            </a:custGeom>
            <a:solidFill>
              <a:srgbClr val="000000">
                <a:alpha val="0"/>
              </a:srgbClr>
            </a:solidFill>
            <a:ln w="38100" cap="rnd">
              <a:solidFill>
                <a:srgbClr val="000000"/>
              </a:solidFill>
              <a:prstDash val="solid"/>
              <a:round/>
            </a:ln>
          </p:spPr>
        </p:sp>
        <p:sp>
          <p:nvSpPr>
            <p:cNvPr id="12" name="TextBox 12"/>
            <p:cNvSpPr txBox="1"/>
            <p:nvPr/>
          </p:nvSpPr>
          <p:spPr>
            <a:xfrm>
              <a:off x="0" y="-5449"/>
              <a:ext cx="1732277" cy="555733"/>
            </a:xfrm>
            <a:prstGeom prst="rect">
              <a:avLst/>
            </a:prstGeom>
          </p:spPr>
          <p:txBody>
            <a:bodyPr lIns="50800" tIns="50800" rIns="50800" bIns="50800" rtlCol="0" anchor="ctr"/>
            <a:lstStyle/>
            <a:p>
              <a:pPr algn="ctr">
                <a:lnSpc>
                  <a:spcPts val="2940"/>
                </a:lnSpc>
              </a:pPr>
              <a:r>
                <a:rPr lang="en-US" sz="2100">
                  <a:solidFill>
                    <a:srgbClr val="593C8F"/>
                  </a:solidFill>
                  <a:latin typeface="Arial Bold" panose="020B0802020202020204"/>
                </a:rPr>
                <a:t>CREATE DATABASE IF NOT EXISTS testing;</a:t>
              </a:r>
              <a:endParaRPr lang="en-US" sz="2100">
                <a:solidFill>
                  <a:srgbClr val="593C8F"/>
                </a:solidFill>
                <a:latin typeface="Arial Bold" panose="020B0802020202020204"/>
              </a:endParaRPr>
            </a:p>
            <a:p>
              <a:pPr algn="ctr">
                <a:lnSpc>
                  <a:spcPts val="2940"/>
                </a:lnSpc>
              </a:pPr>
              <a:r>
                <a:rPr lang="en-US" sz="2100">
                  <a:solidFill>
                    <a:srgbClr val="593C8F"/>
                  </a:solidFill>
                  <a:latin typeface="Arial Bold" panose="020B0802020202020204"/>
                </a:rPr>
                <a:t>................................or.....................................</a:t>
              </a:r>
              <a:endParaRPr lang="en-US" sz="2100">
                <a:solidFill>
                  <a:srgbClr val="593C8F"/>
                </a:solidFill>
                <a:latin typeface="Arial Bold" panose="020B0802020202020204"/>
              </a:endParaRPr>
            </a:p>
            <a:p>
              <a:pPr algn="ctr">
                <a:lnSpc>
                  <a:spcPts val="2940"/>
                </a:lnSpc>
              </a:pPr>
              <a:r>
                <a:rPr lang="en-US" sz="2100">
                  <a:solidFill>
                    <a:srgbClr val="593C8F"/>
                  </a:solidFill>
                  <a:latin typeface="Arial Bold" panose="020B0802020202020204"/>
                </a:rPr>
                <a:t> create database if not exists testing;</a:t>
              </a:r>
              <a:endParaRPr lang="en-US" sz="2100">
                <a:solidFill>
                  <a:srgbClr val="593C8F"/>
                </a:solidFill>
                <a:latin typeface="Arial Bold" panose="020B0802020202020204"/>
              </a:endParaRPr>
            </a:p>
            <a:p>
              <a:pPr algn="ctr">
                <a:lnSpc>
                  <a:spcPts val="2940"/>
                </a:lnSpc>
              </a:pPr>
            </a:p>
          </p:txBody>
        </p:sp>
      </p:grpSp>
      <p:sp>
        <p:nvSpPr>
          <p:cNvPr id="13" name="Freeform 13"/>
          <p:cNvSpPr/>
          <p:nvPr/>
        </p:nvSpPr>
        <p:spPr>
          <a:xfrm>
            <a:off x="327328" y="6539338"/>
            <a:ext cx="9899713" cy="2004819"/>
          </a:xfrm>
          <a:custGeom>
            <a:avLst/>
            <a:gdLst/>
            <a:ahLst/>
            <a:cxnLst/>
            <a:rect l="l" t="t" r="r" b="b"/>
            <a:pathLst>
              <a:path w="9899713" h="2004819">
                <a:moveTo>
                  <a:pt x="0" y="0"/>
                </a:moveTo>
                <a:lnTo>
                  <a:pt x="9899713" y="0"/>
                </a:lnTo>
                <a:lnTo>
                  <a:pt x="9899713" y="2004819"/>
                </a:lnTo>
                <a:lnTo>
                  <a:pt x="0" y="2004819"/>
                </a:lnTo>
                <a:lnTo>
                  <a:pt x="0" y="0"/>
                </a:lnTo>
                <a:close/>
              </a:path>
            </a:pathLst>
          </a:custGeom>
          <a:blipFill>
            <a:blip r:embed="rId3"/>
            <a:stretch>
              <a:fillRect r="-12067"/>
            </a:stretch>
          </a:blipFill>
        </p:spPr>
      </p:sp>
      <p:sp>
        <p:nvSpPr>
          <p:cNvPr id="14" name="TextBox 14"/>
          <p:cNvSpPr txBox="1"/>
          <p:nvPr/>
        </p:nvSpPr>
        <p:spPr>
          <a:xfrm>
            <a:off x="1028700" y="3021986"/>
            <a:ext cx="6577239" cy="1287780"/>
          </a:xfrm>
          <a:prstGeom prst="rect">
            <a:avLst/>
          </a:prstGeom>
        </p:spPr>
        <p:txBody>
          <a:bodyPr lIns="0" tIns="0" rIns="0" bIns="0" rtlCol="0" anchor="t">
            <a:spAutoFit/>
          </a:bodyPr>
          <a:lstStyle/>
          <a:p>
            <a:pPr algn="just">
              <a:lnSpc>
                <a:spcPts val="2520"/>
              </a:lnSpc>
              <a:spcBef>
                <a:spcPct val="0"/>
              </a:spcBef>
            </a:pPr>
            <a:r>
              <a:rPr lang="en-US" sz="1800">
                <a:solidFill>
                  <a:srgbClr val="000000"/>
                </a:solidFill>
                <a:latin typeface="Arial" panose="020B0604020202020204"/>
              </a:rPr>
              <a:t>The command "CREATE DATABASE testing" in MySQL is used to create a new database named "testing." This command creates a fresh database within the MySQL server, ready to store and manage data.</a:t>
            </a:r>
            <a:endParaRPr lang="en-US" sz="1800">
              <a:solidFill>
                <a:srgbClr val="000000"/>
              </a:solidFill>
              <a:latin typeface="Arial" panose="020B0604020202020204"/>
            </a:endParaRPr>
          </a:p>
        </p:txBody>
      </p:sp>
      <p:sp>
        <p:nvSpPr>
          <p:cNvPr id="15" name="TextBox 15"/>
          <p:cNvSpPr txBox="1"/>
          <p:nvPr/>
        </p:nvSpPr>
        <p:spPr>
          <a:xfrm>
            <a:off x="10682061" y="8084673"/>
            <a:ext cx="6577239" cy="973455"/>
          </a:xfrm>
          <a:prstGeom prst="rect">
            <a:avLst/>
          </a:prstGeom>
        </p:spPr>
        <p:txBody>
          <a:bodyPr lIns="0" tIns="0" rIns="0" bIns="0" rtlCol="0" anchor="t">
            <a:spAutoFit/>
          </a:bodyPr>
          <a:lstStyle/>
          <a:p>
            <a:pPr algn="just">
              <a:lnSpc>
                <a:spcPts val="2520"/>
              </a:lnSpc>
              <a:spcBef>
                <a:spcPct val="0"/>
              </a:spcBef>
            </a:pPr>
            <a:r>
              <a:rPr lang="en-US" sz="1800">
                <a:solidFill>
                  <a:srgbClr val="000000"/>
                </a:solidFill>
                <a:latin typeface="Arial" panose="020B0604020202020204"/>
              </a:rPr>
              <a:t>"CREATE DATABASE IF NOT EXISTS testing;" makes a new database called "testing" only if it doesn't exist already, preventing any issues if it's already there.</a:t>
            </a:r>
            <a:endParaRPr lang="en-US" sz="1800">
              <a:solidFill>
                <a:srgbClr val="000000"/>
              </a:solidFill>
              <a:latin typeface="Arial" panose="020B0604020202020204"/>
            </a:endParaRPr>
          </a:p>
        </p:txBody>
      </p:sp>
      <p:sp>
        <p:nvSpPr>
          <p:cNvPr id="16" name="TextBox 16"/>
          <p:cNvSpPr txBox="1"/>
          <p:nvPr/>
        </p:nvSpPr>
        <p:spPr>
          <a:xfrm>
            <a:off x="471204" y="164911"/>
            <a:ext cx="3846116" cy="529590"/>
          </a:xfrm>
          <a:prstGeom prst="rect">
            <a:avLst/>
          </a:prstGeom>
        </p:spPr>
        <p:txBody>
          <a:bodyPr lIns="0" tIns="0" rIns="0" bIns="0" rtlCol="0" anchor="t">
            <a:spAutoFit/>
          </a:bodyPr>
          <a:lstStyle/>
          <a:p>
            <a:pPr algn="ctr">
              <a:lnSpc>
                <a:spcPts val="4410"/>
              </a:lnSpc>
            </a:pPr>
            <a:r>
              <a:rPr lang="en-US" sz="3150">
                <a:solidFill>
                  <a:srgbClr val="000000"/>
                </a:solidFill>
                <a:latin typeface="Abril Fatface" panose="02000503000000020003"/>
              </a:rPr>
              <a:t>CREATE DATABASE</a:t>
            </a:r>
            <a:endParaRPr lang="en-US" sz="3150">
              <a:solidFill>
                <a:srgbClr val="000000"/>
              </a:solidFill>
              <a:latin typeface="Abril Fatface" panose="02000503000000020003"/>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alphaModFix amt="30000"/>
            </a:blip>
            <a:stretch>
              <a:fillRect l="-20312" r="-20312"/>
            </a:stretch>
          </a:blipFill>
        </p:spPr>
      </p:sp>
      <p:grpSp>
        <p:nvGrpSpPr>
          <p:cNvPr id="3" name="Group 3"/>
          <p:cNvGrpSpPr/>
          <p:nvPr/>
        </p:nvGrpSpPr>
        <p:grpSpPr>
          <a:xfrm rot="5400000">
            <a:off x="8980638" y="-4789806"/>
            <a:ext cx="216476" cy="19028603"/>
            <a:chOff x="0" y="0"/>
            <a:chExt cx="57014" cy="5011649"/>
          </a:xfrm>
        </p:grpSpPr>
        <p:sp>
          <p:nvSpPr>
            <p:cNvPr id="4" name="Freeform 4"/>
            <p:cNvSpPr/>
            <p:nvPr/>
          </p:nvSpPr>
          <p:spPr>
            <a:xfrm>
              <a:off x="0" y="0"/>
              <a:ext cx="57014" cy="5011649"/>
            </a:xfrm>
            <a:custGeom>
              <a:avLst/>
              <a:gdLst/>
              <a:ahLst/>
              <a:cxnLst/>
              <a:rect l="l" t="t" r="r" b="b"/>
              <a:pathLst>
                <a:path w="57014" h="5011649">
                  <a:moveTo>
                    <a:pt x="0" y="0"/>
                  </a:moveTo>
                  <a:lnTo>
                    <a:pt x="57014" y="0"/>
                  </a:lnTo>
                  <a:lnTo>
                    <a:pt x="57014" y="5011649"/>
                  </a:lnTo>
                  <a:lnTo>
                    <a:pt x="0" y="5011649"/>
                  </a:lnTo>
                  <a:close/>
                </a:path>
              </a:pathLst>
            </a:custGeom>
            <a:solidFill>
              <a:srgbClr val="593C8F"/>
            </a:solidFill>
          </p:spPr>
        </p:sp>
        <p:sp>
          <p:nvSpPr>
            <p:cNvPr id="5" name="TextBox 5"/>
            <p:cNvSpPr txBox="1"/>
            <p:nvPr/>
          </p:nvSpPr>
          <p:spPr>
            <a:xfrm>
              <a:off x="0" y="-47625"/>
              <a:ext cx="57014" cy="5059274"/>
            </a:xfrm>
            <a:prstGeom prst="rect">
              <a:avLst/>
            </a:prstGeom>
          </p:spPr>
          <p:txBody>
            <a:bodyPr lIns="50800" tIns="50800" rIns="50800" bIns="50800" rtlCol="0" anchor="ctr"/>
            <a:lstStyle/>
            <a:p>
              <a:pPr algn="ctr">
                <a:lnSpc>
                  <a:spcPts val="2660"/>
                </a:lnSpc>
              </a:pPr>
            </a:p>
          </p:txBody>
        </p:sp>
      </p:grpSp>
      <p:grpSp>
        <p:nvGrpSpPr>
          <p:cNvPr id="6" name="Group 6"/>
          <p:cNvGrpSpPr/>
          <p:nvPr/>
        </p:nvGrpSpPr>
        <p:grpSpPr>
          <a:xfrm rot="0">
            <a:off x="1028700" y="597612"/>
            <a:ext cx="6577239" cy="2110047"/>
            <a:chOff x="0" y="-25518"/>
            <a:chExt cx="1732277" cy="555733"/>
          </a:xfrm>
        </p:grpSpPr>
        <p:sp>
          <p:nvSpPr>
            <p:cNvPr id="7" name="Freeform 7"/>
            <p:cNvSpPr/>
            <p:nvPr/>
          </p:nvSpPr>
          <p:spPr>
            <a:xfrm>
              <a:off x="0" y="0"/>
              <a:ext cx="1732277" cy="470008"/>
            </a:xfrm>
            <a:custGeom>
              <a:avLst/>
              <a:gdLst/>
              <a:ahLst/>
              <a:cxnLst/>
              <a:rect l="l" t="t" r="r" b="b"/>
              <a:pathLst>
                <a:path w="1732277" h="470008">
                  <a:moveTo>
                    <a:pt x="60031" y="0"/>
                  </a:moveTo>
                  <a:lnTo>
                    <a:pt x="1672246" y="0"/>
                  </a:lnTo>
                  <a:cubicBezTo>
                    <a:pt x="1705400" y="0"/>
                    <a:pt x="1732277" y="26877"/>
                    <a:pt x="1732277" y="60031"/>
                  </a:cubicBezTo>
                  <a:lnTo>
                    <a:pt x="1732277" y="409977"/>
                  </a:lnTo>
                  <a:cubicBezTo>
                    <a:pt x="1732277" y="443131"/>
                    <a:pt x="1705400" y="470008"/>
                    <a:pt x="1672246" y="470008"/>
                  </a:cubicBezTo>
                  <a:lnTo>
                    <a:pt x="60031" y="470008"/>
                  </a:lnTo>
                  <a:cubicBezTo>
                    <a:pt x="26877" y="470008"/>
                    <a:pt x="0" y="443131"/>
                    <a:pt x="0" y="409977"/>
                  </a:cubicBezTo>
                  <a:lnTo>
                    <a:pt x="0" y="60031"/>
                  </a:lnTo>
                  <a:cubicBezTo>
                    <a:pt x="0" y="26877"/>
                    <a:pt x="26877" y="0"/>
                    <a:pt x="60031" y="0"/>
                  </a:cubicBezTo>
                  <a:close/>
                </a:path>
              </a:pathLst>
            </a:custGeom>
            <a:solidFill>
              <a:srgbClr val="000000">
                <a:alpha val="0"/>
              </a:srgbClr>
            </a:solidFill>
            <a:ln w="38100" cap="rnd">
              <a:solidFill>
                <a:srgbClr val="000000"/>
              </a:solidFill>
              <a:prstDash val="solid"/>
              <a:round/>
            </a:ln>
          </p:spPr>
        </p:sp>
        <p:sp>
          <p:nvSpPr>
            <p:cNvPr id="8" name="TextBox 8"/>
            <p:cNvSpPr txBox="1"/>
            <p:nvPr/>
          </p:nvSpPr>
          <p:spPr>
            <a:xfrm>
              <a:off x="0" y="-25518"/>
              <a:ext cx="1732277" cy="555733"/>
            </a:xfrm>
            <a:prstGeom prst="rect">
              <a:avLst/>
            </a:prstGeom>
          </p:spPr>
          <p:txBody>
            <a:bodyPr lIns="50800" tIns="50800" rIns="50800" bIns="50800" rtlCol="0" anchor="ctr"/>
            <a:lstStyle/>
            <a:p>
              <a:pPr algn="ctr">
                <a:lnSpc>
                  <a:spcPts val="2940"/>
                </a:lnSpc>
              </a:pPr>
              <a:r>
                <a:rPr lang="en-US" sz="2100">
                  <a:solidFill>
                    <a:srgbClr val="593C8F"/>
                  </a:solidFill>
                  <a:latin typeface="Arial Bold" panose="020B0802020202020204"/>
                </a:rPr>
                <a:t>USE testing;</a:t>
              </a:r>
              <a:endParaRPr lang="en-US" sz="2100">
                <a:solidFill>
                  <a:srgbClr val="593C8F"/>
                </a:solidFill>
                <a:latin typeface="Arial Bold" panose="020B0802020202020204"/>
              </a:endParaRPr>
            </a:p>
            <a:p>
              <a:pPr algn="ctr">
                <a:lnSpc>
                  <a:spcPts val="2940"/>
                </a:lnSpc>
              </a:pPr>
              <a:r>
                <a:rPr lang="en-US" sz="2100">
                  <a:solidFill>
                    <a:srgbClr val="593C8F"/>
                  </a:solidFill>
                  <a:latin typeface="Arial Bold" panose="020B0802020202020204"/>
                </a:rPr>
                <a:t>.........or.........</a:t>
              </a:r>
              <a:endParaRPr lang="en-US" sz="2100">
                <a:solidFill>
                  <a:srgbClr val="593C8F"/>
                </a:solidFill>
                <a:latin typeface="Arial Bold" panose="020B0802020202020204"/>
              </a:endParaRPr>
            </a:p>
            <a:p>
              <a:pPr algn="ctr">
                <a:lnSpc>
                  <a:spcPts val="2940"/>
                </a:lnSpc>
              </a:pPr>
              <a:r>
                <a:rPr lang="en-US" sz="2100">
                  <a:solidFill>
                    <a:srgbClr val="593C8F"/>
                  </a:solidFill>
                  <a:latin typeface="Arial Bold" panose="020B0802020202020204"/>
                </a:rPr>
                <a:t>use testing;</a:t>
              </a:r>
              <a:endParaRPr lang="en-US" sz="2100">
                <a:solidFill>
                  <a:srgbClr val="593C8F"/>
                </a:solidFill>
                <a:latin typeface="Arial Bold" panose="020B0802020202020204"/>
              </a:endParaRPr>
            </a:p>
          </p:txBody>
        </p:sp>
      </p:grpSp>
      <p:grpSp>
        <p:nvGrpSpPr>
          <p:cNvPr id="9" name="Group 9"/>
          <p:cNvGrpSpPr/>
          <p:nvPr/>
        </p:nvGrpSpPr>
        <p:grpSpPr>
          <a:xfrm rot="0">
            <a:off x="8920434" y="5122811"/>
            <a:ext cx="8497169" cy="3228326"/>
            <a:chOff x="0" y="-5449"/>
            <a:chExt cx="2237938" cy="850259"/>
          </a:xfrm>
        </p:grpSpPr>
        <p:sp>
          <p:nvSpPr>
            <p:cNvPr id="10" name="Freeform 10"/>
            <p:cNvSpPr/>
            <p:nvPr/>
          </p:nvSpPr>
          <p:spPr>
            <a:xfrm>
              <a:off x="0" y="0"/>
              <a:ext cx="2237938" cy="764534"/>
            </a:xfrm>
            <a:custGeom>
              <a:avLst/>
              <a:gdLst/>
              <a:ahLst/>
              <a:cxnLst/>
              <a:rect l="l" t="t" r="r" b="b"/>
              <a:pathLst>
                <a:path w="2237938" h="764534">
                  <a:moveTo>
                    <a:pt x="46467" y="0"/>
                  </a:moveTo>
                  <a:lnTo>
                    <a:pt x="2191471" y="0"/>
                  </a:lnTo>
                  <a:cubicBezTo>
                    <a:pt x="2217134" y="0"/>
                    <a:pt x="2237938" y="20804"/>
                    <a:pt x="2237938" y="46467"/>
                  </a:cubicBezTo>
                  <a:lnTo>
                    <a:pt x="2237938" y="718067"/>
                  </a:lnTo>
                  <a:cubicBezTo>
                    <a:pt x="2237938" y="730391"/>
                    <a:pt x="2233042" y="742210"/>
                    <a:pt x="2224328" y="750924"/>
                  </a:cubicBezTo>
                  <a:cubicBezTo>
                    <a:pt x="2215614" y="759638"/>
                    <a:pt x="2203794" y="764534"/>
                    <a:pt x="2191471" y="764534"/>
                  </a:cubicBezTo>
                  <a:lnTo>
                    <a:pt x="46467" y="764534"/>
                  </a:lnTo>
                  <a:cubicBezTo>
                    <a:pt x="20804" y="764534"/>
                    <a:pt x="0" y="743730"/>
                    <a:pt x="0" y="718067"/>
                  </a:cubicBezTo>
                  <a:lnTo>
                    <a:pt x="0" y="46467"/>
                  </a:lnTo>
                  <a:cubicBezTo>
                    <a:pt x="0" y="34143"/>
                    <a:pt x="4896" y="22324"/>
                    <a:pt x="13610" y="13610"/>
                  </a:cubicBezTo>
                  <a:cubicBezTo>
                    <a:pt x="22324" y="4896"/>
                    <a:pt x="34143" y="0"/>
                    <a:pt x="46467" y="0"/>
                  </a:cubicBezTo>
                  <a:close/>
                </a:path>
              </a:pathLst>
            </a:custGeom>
            <a:solidFill>
              <a:srgbClr val="000000">
                <a:alpha val="0"/>
              </a:srgbClr>
            </a:solidFill>
            <a:ln w="38100" cap="rnd">
              <a:solidFill>
                <a:srgbClr val="000000"/>
              </a:solidFill>
              <a:prstDash val="solid"/>
              <a:round/>
            </a:ln>
          </p:spPr>
        </p:sp>
        <p:sp>
          <p:nvSpPr>
            <p:cNvPr id="11" name="TextBox 11"/>
            <p:cNvSpPr txBox="1"/>
            <p:nvPr/>
          </p:nvSpPr>
          <p:spPr>
            <a:xfrm>
              <a:off x="0" y="-5449"/>
              <a:ext cx="2237938" cy="850259"/>
            </a:xfrm>
            <a:prstGeom prst="rect">
              <a:avLst/>
            </a:prstGeom>
          </p:spPr>
          <p:txBody>
            <a:bodyPr lIns="50800" tIns="50800" rIns="50800" bIns="50800" rtlCol="0" anchor="ctr"/>
            <a:lstStyle/>
            <a:p>
              <a:pPr algn="ctr">
                <a:lnSpc>
                  <a:spcPts val="3080"/>
                </a:lnSpc>
              </a:pPr>
              <a:r>
                <a:rPr lang="en-US" sz="2200">
                  <a:solidFill>
                    <a:srgbClr val="593C8F"/>
                  </a:solidFill>
                  <a:latin typeface="Arial Bold" panose="020B0802020202020204"/>
                </a:rPr>
                <a:t>CREATE TABLE employee (employee_id INT(10), employee_name VARCHAR(255), employee_address VARCHAR(255)); </a:t>
              </a:r>
              <a:endParaRPr lang="en-US" sz="2200">
                <a:solidFill>
                  <a:srgbClr val="593C8F"/>
                </a:solidFill>
                <a:latin typeface="Arial Bold" panose="020B0802020202020204"/>
              </a:endParaRPr>
            </a:p>
            <a:p>
              <a:pPr algn="ctr">
                <a:lnSpc>
                  <a:spcPts val="3080"/>
                </a:lnSpc>
              </a:pPr>
              <a:r>
                <a:rPr lang="en-US" sz="2200">
                  <a:solidFill>
                    <a:srgbClr val="593C8F"/>
                  </a:solidFill>
                  <a:latin typeface="Arial Bold" panose="020B0802020202020204"/>
                </a:rPr>
                <a:t>................................or..........................................</a:t>
              </a:r>
              <a:endParaRPr lang="en-US" sz="2200">
                <a:solidFill>
                  <a:srgbClr val="593C8F"/>
                </a:solidFill>
                <a:latin typeface="Arial Bold" panose="020B0802020202020204"/>
              </a:endParaRPr>
            </a:p>
            <a:p>
              <a:pPr algn="ctr">
                <a:lnSpc>
                  <a:spcPts val="3080"/>
                </a:lnSpc>
              </a:pPr>
              <a:r>
                <a:rPr lang="en-US" sz="2200">
                  <a:solidFill>
                    <a:srgbClr val="593C8F"/>
                  </a:solidFill>
                  <a:latin typeface="Arial Bold" panose="020B0802020202020204"/>
                </a:rPr>
                <a:t>create table employee (employee_id int(10), employee_name varchar(255), employee_address varchar(255)); </a:t>
              </a:r>
              <a:endParaRPr lang="en-US" sz="2200">
                <a:solidFill>
                  <a:srgbClr val="593C8F"/>
                </a:solidFill>
                <a:latin typeface="Arial Bold" panose="020B0802020202020204"/>
              </a:endParaRPr>
            </a:p>
            <a:p>
              <a:pPr algn="ctr">
                <a:lnSpc>
                  <a:spcPts val="3080"/>
                </a:lnSpc>
              </a:pPr>
            </a:p>
          </p:txBody>
        </p:sp>
      </p:grpSp>
      <p:sp>
        <p:nvSpPr>
          <p:cNvPr id="12" name="Freeform 12"/>
          <p:cNvSpPr/>
          <p:nvPr/>
        </p:nvSpPr>
        <p:spPr>
          <a:xfrm>
            <a:off x="9308658" y="1103074"/>
            <a:ext cx="7720721" cy="2751974"/>
          </a:xfrm>
          <a:custGeom>
            <a:avLst/>
            <a:gdLst/>
            <a:ahLst/>
            <a:cxnLst/>
            <a:rect l="l" t="t" r="r" b="b"/>
            <a:pathLst>
              <a:path w="7720721" h="2751974">
                <a:moveTo>
                  <a:pt x="0" y="0"/>
                </a:moveTo>
                <a:lnTo>
                  <a:pt x="7720721" y="0"/>
                </a:lnTo>
                <a:lnTo>
                  <a:pt x="7720721" y="2751974"/>
                </a:lnTo>
                <a:lnTo>
                  <a:pt x="0" y="2751974"/>
                </a:lnTo>
                <a:lnTo>
                  <a:pt x="0" y="0"/>
                </a:lnTo>
                <a:close/>
              </a:path>
            </a:pathLst>
          </a:custGeom>
          <a:blipFill>
            <a:blip r:embed="rId2"/>
            <a:stretch>
              <a:fillRect r="-31774"/>
            </a:stretch>
          </a:blipFill>
        </p:spPr>
      </p:sp>
      <p:sp>
        <p:nvSpPr>
          <p:cNvPr id="13" name="Freeform 13"/>
          <p:cNvSpPr/>
          <p:nvPr/>
        </p:nvSpPr>
        <p:spPr>
          <a:xfrm>
            <a:off x="887274" y="8628260"/>
            <a:ext cx="16530329" cy="1323267"/>
          </a:xfrm>
          <a:custGeom>
            <a:avLst/>
            <a:gdLst/>
            <a:ahLst/>
            <a:cxnLst/>
            <a:rect l="l" t="t" r="r" b="b"/>
            <a:pathLst>
              <a:path w="16530329" h="1323267">
                <a:moveTo>
                  <a:pt x="0" y="0"/>
                </a:moveTo>
                <a:lnTo>
                  <a:pt x="16530329" y="0"/>
                </a:lnTo>
                <a:lnTo>
                  <a:pt x="16530329" y="1323266"/>
                </a:lnTo>
                <a:lnTo>
                  <a:pt x="0" y="1323266"/>
                </a:lnTo>
                <a:lnTo>
                  <a:pt x="0" y="0"/>
                </a:lnTo>
                <a:close/>
              </a:path>
            </a:pathLst>
          </a:custGeom>
          <a:blipFill>
            <a:blip r:embed="rId3"/>
            <a:stretch>
              <a:fillRect/>
            </a:stretch>
          </a:blipFill>
        </p:spPr>
      </p:sp>
      <p:sp>
        <p:nvSpPr>
          <p:cNvPr id="14" name="TextBox 14"/>
          <p:cNvSpPr txBox="1"/>
          <p:nvPr/>
        </p:nvSpPr>
        <p:spPr>
          <a:xfrm>
            <a:off x="1028700" y="2708507"/>
            <a:ext cx="6577239" cy="1602105"/>
          </a:xfrm>
          <a:prstGeom prst="rect">
            <a:avLst/>
          </a:prstGeom>
        </p:spPr>
        <p:txBody>
          <a:bodyPr lIns="0" tIns="0" rIns="0" bIns="0" rtlCol="0" anchor="t">
            <a:spAutoFit/>
          </a:bodyPr>
          <a:lstStyle/>
          <a:p>
            <a:pPr algn="just">
              <a:lnSpc>
                <a:spcPts val="2520"/>
              </a:lnSpc>
              <a:spcBef>
                <a:spcPct val="0"/>
              </a:spcBef>
            </a:pPr>
            <a:r>
              <a:rPr lang="en-US" sz="1800">
                <a:solidFill>
                  <a:srgbClr val="000000"/>
                </a:solidFill>
                <a:latin typeface="Arial" panose="020B0604020202020204"/>
              </a:rPr>
              <a:t>The command "USE testing;" in MySQL is used to switch to or select the database named "testing." Once executed, any subsequent operations or queries will be applied to the "testing" database until you switch to a different database or session ends.</a:t>
            </a:r>
            <a:endParaRPr lang="en-US" sz="1800">
              <a:solidFill>
                <a:srgbClr val="000000"/>
              </a:solidFill>
              <a:latin typeface="Arial" panose="020B0604020202020204"/>
            </a:endParaRPr>
          </a:p>
        </p:txBody>
      </p:sp>
      <p:sp>
        <p:nvSpPr>
          <p:cNvPr id="15" name="TextBox 15"/>
          <p:cNvSpPr txBox="1"/>
          <p:nvPr/>
        </p:nvSpPr>
        <p:spPr>
          <a:xfrm>
            <a:off x="1028700" y="5577019"/>
            <a:ext cx="6577239" cy="2230755"/>
          </a:xfrm>
          <a:prstGeom prst="rect">
            <a:avLst/>
          </a:prstGeom>
        </p:spPr>
        <p:txBody>
          <a:bodyPr lIns="0" tIns="0" rIns="0" bIns="0" rtlCol="0" anchor="t">
            <a:spAutoFit/>
          </a:bodyPr>
          <a:lstStyle/>
          <a:p>
            <a:pPr algn="just">
              <a:lnSpc>
                <a:spcPts val="2520"/>
              </a:lnSpc>
              <a:spcBef>
                <a:spcPct val="0"/>
              </a:spcBef>
            </a:pPr>
            <a:r>
              <a:rPr lang="en-US" sz="1800">
                <a:solidFill>
                  <a:srgbClr val="000000"/>
                </a:solidFill>
                <a:latin typeface="Arial" panose="020B0604020202020204"/>
              </a:rPr>
              <a:t>The command "CREATE TABLE employee (employee_id INT(10), employee_name VARCHAR(255), employee_address VARCHAR(255));" in MySQL creates a table named "employee" with columns for employee ID, name, and address. The specified data types for columns are INT for the ID (allowing up to 10 digits) and VARCHAR for the name and address (allowing up to 255 characters).</a:t>
            </a:r>
            <a:endParaRPr lang="en-US" sz="1800">
              <a:solidFill>
                <a:srgbClr val="000000"/>
              </a:solidFill>
              <a:latin typeface="Arial" panose="020B0604020202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alphaModFix amt="30000"/>
            </a:blip>
            <a:stretch>
              <a:fillRect l="-20312" r="-20312"/>
            </a:stretch>
          </a:blipFill>
        </p:spPr>
      </p:sp>
      <p:sp>
        <p:nvSpPr>
          <p:cNvPr id="3" name="TextBox 3"/>
          <p:cNvSpPr txBox="1"/>
          <p:nvPr/>
        </p:nvSpPr>
        <p:spPr>
          <a:xfrm>
            <a:off x="4189378" y="583072"/>
            <a:ext cx="12830323" cy="1206531"/>
          </a:xfrm>
          <a:prstGeom prst="rect">
            <a:avLst/>
          </a:prstGeom>
        </p:spPr>
        <p:txBody>
          <a:bodyPr lIns="0" tIns="0" rIns="0" bIns="0" rtlCol="0" anchor="t">
            <a:spAutoFit/>
          </a:bodyPr>
          <a:lstStyle/>
          <a:p>
            <a:pPr>
              <a:lnSpc>
                <a:spcPts val="4900"/>
              </a:lnSpc>
              <a:spcBef>
                <a:spcPct val="0"/>
              </a:spcBef>
            </a:pPr>
            <a:r>
              <a:rPr lang="en-US" sz="3500">
                <a:solidFill>
                  <a:srgbClr val="593C8F"/>
                </a:solidFill>
                <a:latin typeface="League Spartan" panose="00000800000000000000"/>
              </a:rPr>
              <a:t>1. INTRODUCTION TO DATABASES AND MYSQL | MARIADB | ORACLE SQL DEVELOPER | SQLITE.</a:t>
            </a:r>
            <a:endParaRPr lang="en-US" sz="3500">
              <a:solidFill>
                <a:srgbClr val="593C8F"/>
              </a:solidFill>
              <a:latin typeface="League Spartan" panose="00000800000000000000"/>
            </a:endParaRPr>
          </a:p>
        </p:txBody>
      </p:sp>
      <p:sp>
        <p:nvSpPr>
          <p:cNvPr id="4" name="AutoShape 4"/>
          <p:cNvSpPr/>
          <p:nvPr/>
        </p:nvSpPr>
        <p:spPr>
          <a:xfrm flipV="1">
            <a:off x="4189378" y="1751504"/>
            <a:ext cx="12181249" cy="38100"/>
          </a:xfrm>
          <a:prstGeom prst="line">
            <a:avLst/>
          </a:prstGeom>
          <a:ln w="38100" cap="flat">
            <a:solidFill>
              <a:srgbClr val="000000"/>
            </a:solidFill>
            <a:prstDash val="solid"/>
            <a:headEnd type="none" w="sm" len="sm"/>
            <a:tailEnd type="none" w="sm" len="sm"/>
          </a:ln>
        </p:spPr>
      </p:sp>
      <p:grpSp>
        <p:nvGrpSpPr>
          <p:cNvPr id="5" name="Group 5"/>
          <p:cNvGrpSpPr/>
          <p:nvPr/>
        </p:nvGrpSpPr>
        <p:grpSpPr>
          <a:xfrm rot="0">
            <a:off x="0" y="0"/>
            <a:ext cx="3086100" cy="10287000"/>
            <a:chOff x="0" y="0"/>
            <a:chExt cx="812800" cy="2709333"/>
          </a:xfrm>
        </p:grpSpPr>
        <p:sp>
          <p:nvSpPr>
            <p:cNvPr id="6" name="Freeform 6"/>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7" name="TextBox 7"/>
            <p:cNvSpPr txBox="1"/>
            <p:nvPr/>
          </p:nvSpPr>
          <p:spPr>
            <a:xfrm>
              <a:off x="0" y="-47625"/>
              <a:ext cx="812800" cy="2756958"/>
            </a:xfrm>
            <a:prstGeom prst="rect">
              <a:avLst/>
            </a:prstGeom>
          </p:spPr>
          <p:txBody>
            <a:bodyPr lIns="50800" tIns="50800" rIns="50800" bIns="50800" rtlCol="0" anchor="ctr"/>
            <a:lstStyle/>
            <a:p>
              <a:pPr algn="ctr">
                <a:lnSpc>
                  <a:spcPts val="2660"/>
                </a:lnSpc>
              </a:pPr>
            </a:p>
          </p:txBody>
        </p:sp>
      </p:grpSp>
      <p:sp>
        <p:nvSpPr>
          <p:cNvPr id="8" name="Freeform 8"/>
          <p:cNvSpPr/>
          <p:nvPr/>
        </p:nvSpPr>
        <p:spPr>
          <a:xfrm>
            <a:off x="4189378" y="7180939"/>
            <a:ext cx="2087283" cy="521821"/>
          </a:xfrm>
          <a:custGeom>
            <a:avLst/>
            <a:gdLst/>
            <a:ahLst/>
            <a:cxnLst/>
            <a:rect l="l" t="t" r="r" b="b"/>
            <a:pathLst>
              <a:path w="2087283" h="521821">
                <a:moveTo>
                  <a:pt x="0" y="0"/>
                </a:moveTo>
                <a:lnTo>
                  <a:pt x="2087282" y="0"/>
                </a:lnTo>
                <a:lnTo>
                  <a:pt x="2087282" y="521821"/>
                </a:lnTo>
                <a:lnTo>
                  <a:pt x="0" y="5218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4189378" y="4183997"/>
            <a:ext cx="12335237" cy="2344420"/>
          </a:xfrm>
          <a:prstGeom prst="rect">
            <a:avLst/>
          </a:prstGeom>
        </p:spPr>
        <p:txBody>
          <a:bodyPr lIns="0" tIns="0" rIns="0" bIns="0" rtlCol="0" anchor="t">
            <a:spAutoFit/>
          </a:bodyPr>
          <a:lstStyle/>
          <a:p>
            <a:pPr>
              <a:lnSpc>
                <a:spcPts val="3080"/>
              </a:lnSpc>
            </a:pPr>
            <a:r>
              <a:rPr lang="en-US" sz="2200">
                <a:solidFill>
                  <a:srgbClr val="000000"/>
                </a:solidFill>
                <a:latin typeface="Poppins" panose="00000500000000000000"/>
              </a:rPr>
              <a:t>Structured Query Language SQL is Structured Query Language, which is a computer language for storing, manipulating, and retrieving data stored in a relational database. </a:t>
            </a:r>
            <a:endParaRPr lang="en-US" sz="2200">
              <a:solidFill>
                <a:srgbClr val="000000"/>
              </a:solidFill>
              <a:latin typeface="Poppins" panose="00000500000000000000"/>
            </a:endParaRPr>
          </a:p>
          <a:p>
            <a:pPr>
              <a:lnSpc>
                <a:spcPts val="3080"/>
              </a:lnSpc>
            </a:pPr>
          </a:p>
          <a:p>
            <a:pPr>
              <a:lnSpc>
                <a:spcPts val="3080"/>
              </a:lnSpc>
              <a:spcBef>
                <a:spcPct val="0"/>
              </a:spcBef>
            </a:pPr>
            <a:r>
              <a:rPr lang="en-US" sz="2200">
                <a:solidFill>
                  <a:srgbClr val="000000"/>
                </a:solidFill>
                <a:latin typeface="Poppins" panose="00000500000000000000"/>
              </a:rPr>
              <a:t>SQL is the standard language for Relation Database Systems. All relational database management systems (RDBMS) like "MySQL, MS Access, Oracle, Sybase, Informix, Postgres, and SQL Server" use SQL as the standard database language.</a:t>
            </a:r>
            <a:endParaRPr lang="en-US" sz="2200">
              <a:solidFill>
                <a:srgbClr val="000000"/>
              </a:solidFill>
              <a:latin typeface="Poppins" panose="0000050000000000000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alphaModFix amt="30000"/>
            </a:blip>
            <a:stretch>
              <a:fillRect l="-20312" r="-20312"/>
            </a:stretch>
          </a:blipFill>
        </p:spPr>
      </p:sp>
      <p:grpSp>
        <p:nvGrpSpPr>
          <p:cNvPr id="3" name="Group 3"/>
          <p:cNvGrpSpPr/>
          <p:nvPr/>
        </p:nvGrpSpPr>
        <p:grpSpPr>
          <a:xfrm rot="5400000">
            <a:off x="8980638" y="-4789806"/>
            <a:ext cx="216476" cy="19028603"/>
            <a:chOff x="0" y="0"/>
            <a:chExt cx="57014" cy="5011649"/>
          </a:xfrm>
        </p:grpSpPr>
        <p:sp>
          <p:nvSpPr>
            <p:cNvPr id="4" name="Freeform 4"/>
            <p:cNvSpPr/>
            <p:nvPr/>
          </p:nvSpPr>
          <p:spPr>
            <a:xfrm>
              <a:off x="0" y="0"/>
              <a:ext cx="57014" cy="5011649"/>
            </a:xfrm>
            <a:custGeom>
              <a:avLst/>
              <a:gdLst/>
              <a:ahLst/>
              <a:cxnLst/>
              <a:rect l="l" t="t" r="r" b="b"/>
              <a:pathLst>
                <a:path w="57014" h="5011649">
                  <a:moveTo>
                    <a:pt x="0" y="0"/>
                  </a:moveTo>
                  <a:lnTo>
                    <a:pt x="57014" y="0"/>
                  </a:lnTo>
                  <a:lnTo>
                    <a:pt x="57014" y="5011649"/>
                  </a:lnTo>
                  <a:lnTo>
                    <a:pt x="0" y="5011649"/>
                  </a:lnTo>
                  <a:close/>
                </a:path>
              </a:pathLst>
            </a:custGeom>
            <a:solidFill>
              <a:srgbClr val="593C8F"/>
            </a:solidFill>
          </p:spPr>
        </p:sp>
        <p:sp>
          <p:nvSpPr>
            <p:cNvPr id="5" name="TextBox 5"/>
            <p:cNvSpPr txBox="1"/>
            <p:nvPr/>
          </p:nvSpPr>
          <p:spPr>
            <a:xfrm>
              <a:off x="0" y="-47625"/>
              <a:ext cx="57014" cy="5059274"/>
            </a:xfrm>
            <a:prstGeom prst="rect">
              <a:avLst/>
            </a:prstGeom>
          </p:spPr>
          <p:txBody>
            <a:bodyPr lIns="50800" tIns="50800" rIns="50800" bIns="50800" rtlCol="0" anchor="ctr"/>
            <a:lstStyle/>
            <a:p>
              <a:pPr algn="ctr">
                <a:lnSpc>
                  <a:spcPts val="2660"/>
                </a:lnSpc>
              </a:pPr>
            </a:p>
          </p:txBody>
        </p:sp>
      </p:grpSp>
      <p:grpSp>
        <p:nvGrpSpPr>
          <p:cNvPr id="6" name="Group 6"/>
          <p:cNvGrpSpPr/>
          <p:nvPr/>
        </p:nvGrpSpPr>
        <p:grpSpPr>
          <a:xfrm rot="0">
            <a:off x="836808" y="654494"/>
            <a:ext cx="9617628" cy="2351264"/>
            <a:chOff x="0" y="-45587"/>
            <a:chExt cx="2533038" cy="619263"/>
          </a:xfrm>
        </p:grpSpPr>
        <p:sp>
          <p:nvSpPr>
            <p:cNvPr id="7" name="Freeform 7"/>
            <p:cNvSpPr/>
            <p:nvPr/>
          </p:nvSpPr>
          <p:spPr>
            <a:xfrm>
              <a:off x="0" y="0"/>
              <a:ext cx="2533038" cy="533538"/>
            </a:xfrm>
            <a:custGeom>
              <a:avLst/>
              <a:gdLst/>
              <a:ahLst/>
              <a:cxnLst/>
              <a:rect l="l" t="t" r="r" b="b"/>
              <a:pathLst>
                <a:path w="2533038" h="533538">
                  <a:moveTo>
                    <a:pt x="41054" y="0"/>
                  </a:moveTo>
                  <a:lnTo>
                    <a:pt x="2491985" y="0"/>
                  </a:lnTo>
                  <a:cubicBezTo>
                    <a:pt x="2514658" y="0"/>
                    <a:pt x="2533038" y="18380"/>
                    <a:pt x="2533038" y="41054"/>
                  </a:cubicBezTo>
                  <a:lnTo>
                    <a:pt x="2533038" y="492484"/>
                  </a:lnTo>
                  <a:cubicBezTo>
                    <a:pt x="2533038" y="515158"/>
                    <a:pt x="2514658" y="533538"/>
                    <a:pt x="2491985" y="533538"/>
                  </a:cubicBezTo>
                  <a:lnTo>
                    <a:pt x="41054" y="533538"/>
                  </a:lnTo>
                  <a:cubicBezTo>
                    <a:pt x="18380" y="533538"/>
                    <a:pt x="0" y="515158"/>
                    <a:pt x="0" y="492484"/>
                  </a:cubicBezTo>
                  <a:lnTo>
                    <a:pt x="0" y="41054"/>
                  </a:lnTo>
                  <a:cubicBezTo>
                    <a:pt x="0" y="18380"/>
                    <a:pt x="18380" y="0"/>
                    <a:pt x="41054" y="0"/>
                  </a:cubicBezTo>
                  <a:close/>
                </a:path>
              </a:pathLst>
            </a:custGeom>
            <a:solidFill>
              <a:srgbClr val="000000">
                <a:alpha val="0"/>
              </a:srgbClr>
            </a:solidFill>
            <a:ln w="38100" cap="rnd">
              <a:solidFill>
                <a:srgbClr val="000000"/>
              </a:solidFill>
              <a:prstDash val="solid"/>
              <a:round/>
            </a:ln>
          </p:spPr>
        </p:sp>
        <p:sp>
          <p:nvSpPr>
            <p:cNvPr id="8" name="TextBox 8"/>
            <p:cNvSpPr txBox="1"/>
            <p:nvPr/>
          </p:nvSpPr>
          <p:spPr>
            <a:xfrm>
              <a:off x="0" y="-45587"/>
              <a:ext cx="2533038" cy="619263"/>
            </a:xfrm>
            <a:prstGeom prst="rect">
              <a:avLst/>
            </a:prstGeom>
          </p:spPr>
          <p:txBody>
            <a:bodyPr lIns="50800" tIns="50800" rIns="50800" bIns="50800" rtlCol="0" anchor="ctr"/>
            <a:lstStyle/>
            <a:p>
              <a:pPr algn="ctr">
                <a:lnSpc>
                  <a:spcPts val="2940"/>
                </a:lnSpc>
              </a:pPr>
              <a:r>
                <a:rPr lang="en-US" sz="2100">
                  <a:solidFill>
                    <a:srgbClr val="593C8F"/>
                  </a:solidFill>
                  <a:latin typeface="Arial Bold" panose="020B0802020202020204"/>
                </a:rPr>
                <a:t>CREATE TABLE IF NOT EXISTS employee (employee_id INT(10), employee_name VARCHAR(255), employee_address VARCHAR(255)); </a:t>
              </a:r>
              <a:endParaRPr lang="en-US" sz="2100">
                <a:solidFill>
                  <a:srgbClr val="593C8F"/>
                </a:solidFill>
                <a:latin typeface="Arial Bold" panose="020B0802020202020204"/>
              </a:endParaRPr>
            </a:p>
            <a:p>
              <a:pPr algn="ctr">
                <a:lnSpc>
                  <a:spcPts val="2940"/>
                </a:lnSpc>
              </a:pPr>
              <a:r>
                <a:rPr lang="en-US" sz="2100">
                  <a:solidFill>
                    <a:srgbClr val="593C8F"/>
                  </a:solidFill>
                  <a:latin typeface="Arial Bold" panose="020B0802020202020204"/>
                </a:rPr>
                <a:t>................................or..........................................</a:t>
              </a:r>
              <a:endParaRPr lang="en-US" sz="2100">
                <a:solidFill>
                  <a:srgbClr val="593C8F"/>
                </a:solidFill>
                <a:latin typeface="Arial Bold" panose="020B0802020202020204"/>
              </a:endParaRPr>
            </a:p>
            <a:p>
              <a:pPr algn="ctr">
                <a:lnSpc>
                  <a:spcPts val="2940"/>
                </a:lnSpc>
              </a:pPr>
              <a:r>
                <a:rPr lang="en-US" sz="2100">
                  <a:solidFill>
                    <a:srgbClr val="593C8F"/>
                  </a:solidFill>
                  <a:latin typeface="Arial Bold" panose="020B0802020202020204"/>
                </a:rPr>
                <a:t>create table if not exists employee (employee_id int(10), employee_name varchar(255), employee_address varchar(255));</a:t>
              </a:r>
              <a:endParaRPr lang="en-US" sz="2100">
                <a:solidFill>
                  <a:srgbClr val="593C8F"/>
                </a:solidFill>
                <a:latin typeface="Arial Bold" panose="020B0802020202020204"/>
              </a:endParaRPr>
            </a:p>
          </p:txBody>
        </p:sp>
      </p:grpSp>
      <p:grpSp>
        <p:nvGrpSpPr>
          <p:cNvPr id="9" name="Group 9"/>
          <p:cNvGrpSpPr/>
          <p:nvPr/>
        </p:nvGrpSpPr>
        <p:grpSpPr>
          <a:xfrm rot="0">
            <a:off x="11021917" y="5768450"/>
            <a:ext cx="4773282" cy="2110047"/>
            <a:chOff x="0" y="-5449"/>
            <a:chExt cx="1257161" cy="555733"/>
          </a:xfrm>
        </p:grpSpPr>
        <p:sp>
          <p:nvSpPr>
            <p:cNvPr id="10" name="Freeform 10"/>
            <p:cNvSpPr/>
            <p:nvPr/>
          </p:nvSpPr>
          <p:spPr>
            <a:xfrm>
              <a:off x="0" y="0"/>
              <a:ext cx="1257161" cy="470008"/>
            </a:xfrm>
            <a:custGeom>
              <a:avLst/>
              <a:gdLst/>
              <a:ahLst/>
              <a:cxnLst/>
              <a:rect l="l" t="t" r="r" b="b"/>
              <a:pathLst>
                <a:path w="1257161" h="470008">
                  <a:moveTo>
                    <a:pt x="82718" y="0"/>
                  </a:moveTo>
                  <a:lnTo>
                    <a:pt x="1174442" y="0"/>
                  </a:lnTo>
                  <a:cubicBezTo>
                    <a:pt x="1220126" y="0"/>
                    <a:pt x="1257161" y="37034"/>
                    <a:pt x="1257161" y="82718"/>
                  </a:cubicBezTo>
                  <a:lnTo>
                    <a:pt x="1257161" y="387289"/>
                  </a:lnTo>
                  <a:cubicBezTo>
                    <a:pt x="1257161" y="432973"/>
                    <a:pt x="1220126" y="470008"/>
                    <a:pt x="1174442" y="470008"/>
                  </a:cubicBezTo>
                  <a:lnTo>
                    <a:pt x="82718" y="470008"/>
                  </a:lnTo>
                  <a:cubicBezTo>
                    <a:pt x="60780" y="470008"/>
                    <a:pt x="39740" y="461293"/>
                    <a:pt x="24228" y="445780"/>
                  </a:cubicBezTo>
                  <a:cubicBezTo>
                    <a:pt x="8715" y="430267"/>
                    <a:pt x="0" y="409228"/>
                    <a:pt x="0" y="387289"/>
                  </a:cubicBezTo>
                  <a:lnTo>
                    <a:pt x="0" y="82718"/>
                  </a:lnTo>
                  <a:cubicBezTo>
                    <a:pt x="0" y="60780"/>
                    <a:pt x="8715" y="39740"/>
                    <a:pt x="24228" y="24228"/>
                  </a:cubicBezTo>
                  <a:cubicBezTo>
                    <a:pt x="39740" y="8715"/>
                    <a:pt x="60780" y="0"/>
                    <a:pt x="82718" y="0"/>
                  </a:cubicBezTo>
                  <a:close/>
                </a:path>
              </a:pathLst>
            </a:custGeom>
            <a:solidFill>
              <a:srgbClr val="000000">
                <a:alpha val="0"/>
              </a:srgbClr>
            </a:solidFill>
            <a:ln w="38100" cap="rnd">
              <a:solidFill>
                <a:srgbClr val="000000"/>
              </a:solidFill>
              <a:prstDash val="solid"/>
              <a:round/>
            </a:ln>
          </p:spPr>
        </p:sp>
        <p:sp>
          <p:nvSpPr>
            <p:cNvPr id="11" name="TextBox 11"/>
            <p:cNvSpPr txBox="1"/>
            <p:nvPr/>
          </p:nvSpPr>
          <p:spPr>
            <a:xfrm>
              <a:off x="0" y="-5449"/>
              <a:ext cx="1257161" cy="555733"/>
            </a:xfrm>
            <a:prstGeom prst="rect">
              <a:avLst/>
            </a:prstGeom>
          </p:spPr>
          <p:txBody>
            <a:bodyPr lIns="50800" tIns="50800" rIns="50800" bIns="50800" rtlCol="0" anchor="ctr"/>
            <a:lstStyle/>
            <a:p>
              <a:pPr algn="ctr">
                <a:lnSpc>
                  <a:spcPts val="3080"/>
                </a:lnSpc>
              </a:pPr>
              <a:r>
                <a:rPr lang="en-US" sz="2200">
                  <a:solidFill>
                    <a:srgbClr val="593C8F"/>
                  </a:solidFill>
                  <a:latin typeface="Arial Bold" panose="020B0802020202020204"/>
                </a:rPr>
                <a:t>SHOW TABLES;</a:t>
              </a:r>
              <a:endParaRPr lang="en-US" sz="2200">
                <a:solidFill>
                  <a:srgbClr val="593C8F"/>
                </a:solidFill>
                <a:latin typeface="Arial Bold" panose="020B0802020202020204"/>
              </a:endParaRPr>
            </a:p>
            <a:p>
              <a:pPr algn="ctr">
                <a:lnSpc>
                  <a:spcPts val="3080"/>
                </a:lnSpc>
              </a:pPr>
              <a:r>
                <a:rPr lang="en-US" sz="2200">
                  <a:solidFill>
                    <a:srgbClr val="593C8F"/>
                  </a:solidFill>
                  <a:latin typeface="Arial Bold" panose="020B0802020202020204"/>
                </a:rPr>
                <a:t>....or.....</a:t>
              </a:r>
              <a:endParaRPr lang="en-US" sz="2200">
                <a:solidFill>
                  <a:srgbClr val="593C8F"/>
                </a:solidFill>
                <a:latin typeface="Arial Bold" panose="020B0802020202020204"/>
              </a:endParaRPr>
            </a:p>
            <a:p>
              <a:pPr algn="ctr">
                <a:lnSpc>
                  <a:spcPts val="3080"/>
                </a:lnSpc>
              </a:pPr>
              <a:r>
                <a:rPr lang="en-US" sz="2200">
                  <a:solidFill>
                    <a:srgbClr val="593C8F"/>
                  </a:solidFill>
                  <a:latin typeface="Arial Bold" panose="020B0802020202020204"/>
                </a:rPr>
                <a:t>show tables;</a:t>
              </a:r>
              <a:endParaRPr lang="en-US" sz="2200">
                <a:solidFill>
                  <a:srgbClr val="593C8F"/>
                </a:solidFill>
                <a:latin typeface="Arial Bold" panose="020B0802020202020204"/>
              </a:endParaRPr>
            </a:p>
            <a:p>
              <a:pPr algn="ctr">
                <a:lnSpc>
                  <a:spcPts val="3080"/>
                </a:lnSpc>
              </a:pPr>
            </a:p>
          </p:txBody>
        </p:sp>
      </p:grpSp>
      <p:sp>
        <p:nvSpPr>
          <p:cNvPr id="12" name="Freeform 12"/>
          <p:cNvSpPr/>
          <p:nvPr/>
        </p:nvSpPr>
        <p:spPr>
          <a:xfrm>
            <a:off x="1028700" y="3117449"/>
            <a:ext cx="16536503" cy="1234719"/>
          </a:xfrm>
          <a:custGeom>
            <a:avLst/>
            <a:gdLst/>
            <a:ahLst/>
            <a:cxnLst/>
            <a:rect l="l" t="t" r="r" b="b"/>
            <a:pathLst>
              <a:path w="16536503" h="1234719">
                <a:moveTo>
                  <a:pt x="0" y="0"/>
                </a:moveTo>
                <a:lnTo>
                  <a:pt x="16536503" y="0"/>
                </a:lnTo>
                <a:lnTo>
                  <a:pt x="16536503" y="1234719"/>
                </a:lnTo>
                <a:lnTo>
                  <a:pt x="0" y="1234719"/>
                </a:lnTo>
                <a:lnTo>
                  <a:pt x="0" y="0"/>
                </a:lnTo>
                <a:close/>
              </a:path>
            </a:pathLst>
          </a:custGeom>
          <a:blipFill>
            <a:blip r:embed="rId2"/>
            <a:stretch>
              <a:fillRect l="-6265" r="-6265" b="-10906"/>
            </a:stretch>
          </a:blipFill>
        </p:spPr>
      </p:sp>
      <p:sp>
        <p:nvSpPr>
          <p:cNvPr id="13" name="Freeform 13"/>
          <p:cNvSpPr/>
          <p:nvPr/>
        </p:nvSpPr>
        <p:spPr>
          <a:xfrm>
            <a:off x="1333651" y="5356608"/>
            <a:ext cx="7498434" cy="4048068"/>
          </a:xfrm>
          <a:custGeom>
            <a:avLst/>
            <a:gdLst/>
            <a:ahLst/>
            <a:cxnLst/>
            <a:rect l="l" t="t" r="r" b="b"/>
            <a:pathLst>
              <a:path w="7498434" h="4048068">
                <a:moveTo>
                  <a:pt x="0" y="0"/>
                </a:moveTo>
                <a:lnTo>
                  <a:pt x="7498434" y="0"/>
                </a:lnTo>
                <a:lnTo>
                  <a:pt x="7498434" y="4048068"/>
                </a:lnTo>
                <a:lnTo>
                  <a:pt x="0" y="4048068"/>
                </a:lnTo>
                <a:lnTo>
                  <a:pt x="0" y="0"/>
                </a:lnTo>
                <a:close/>
              </a:path>
            </a:pathLst>
          </a:custGeom>
          <a:blipFill>
            <a:blip r:embed="rId3"/>
            <a:stretch>
              <a:fillRect/>
            </a:stretch>
          </a:blipFill>
        </p:spPr>
      </p:sp>
      <p:sp>
        <p:nvSpPr>
          <p:cNvPr id="14" name="TextBox 14"/>
          <p:cNvSpPr txBox="1"/>
          <p:nvPr/>
        </p:nvSpPr>
        <p:spPr>
          <a:xfrm>
            <a:off x="11399020" y="618301"/>
            <a:ext cx="6577239" cy="2230755"/>
          </a:xfrm>
          <a:prstGeom prst="rect">
            <a:avLst/>
          </a:prstGeom>
        </p:spPr>
        <p:txBody>
          <a:bodyPr lIns="0" tIns="0" rIns="0" bIns="0" rtlCol="0" anchor="t">
            <a:spAutoFit/>
          </a:bodyPr>
          <a:lstStyle/>
          <a:p>
            <a:pPr algn="just">
              <a:lnSpc>
                <a:spcPts val="2520"/>
              </a:lnSpc>
              <a:spcBef>
                <a:spcPct val="0"/>
              </a:spcBef>
            </a:pPr>
            <a:r>
              <a:rPr lang="en-US" sz="1800">
                <a:solidFill>
                  <a:srgbClr val="000000"/>
                </a:solidFill>
                <a:latin typeface="Arial" panose="020B0604020202020204"/>
              </a:rPr>
              <a:t>The command "CREATE TABLE IF NOT EXISTS employee (employee_id INT(10), employee_name VARCHAR(255), employee_address VARCHAR(255));" in MySQL creates a table named "employee" with columns for employee ID, name, and address. If the "employee" table already exists, this command ensures that it won't be recreated, preventing any potential conflicts or errors.</a:t>
            </a:r>
            <a:endParaRPr lang="en-US" sz="1800">
              <a:solidFill>
                <a:srgbClr val="000000"/>
              </a:solidFill>
              <a:latin typeface="Arial" panose="020B0604020202020204"/>
            </a:endParaRPr>
          </a:p>
        </p:txBody>
      </p:sp>
      <p:sp>
        <p:nvSpPr>
          <p:cNvPr id="15" name="TextBox 15"/>
          <p:cNvSpPr txBox="1"/>
          <p:nvPr/>
        </p:nvSpPr>
        <p:spPr>
          <a:xfrm>
            <a:off x="10682061" y="8180729"/>
            <a:ext cx="6577239" cy="1287780"/>
          </a:xfrm>
          <a:prstGeom prst="rect">
            <a:avLst/>
          </a:prstGeom>
        </p:spPr>
        <p:txBody>
          <a:bodyPr lIns="0" tIns="0" rIns="0" bIns="0" rtlCol="0" anchor="t">
            <a:spAutoFit/>
          </a:bodyPr>
          <a:lstStyle/>
          <a:p>
            <a:pPr algn="just">
              <a:lnSpc>
                <a:spcPts val="2520"/>
              </a:lnSpc>
              <a:spcBef>
                <a:spcPct val="0"/>
              </a:spcBef>
            </a:pPr>
            <a:r>
              <a:rPr lang="en-US" sz="1800">
                <a:solidFill>
                  <a:srgbClr val="000000"/>
                </a:solidFill>
                <a:latin typeface="Arial" panose="020B0604020202020204"/>
              </a:rPr>
              <a:t>The command "SHOW TABLES;" in MySQL displays a list of all the tables within the currently selected database. This command provides an overview of the tables available in the database you're currently working in.</a:t>
            </a:r>
            <a:endParaRPr lang="en-US" sz="1800">
              <a:solidFill>
                <a:srgbClr val="000000"/>
              </a:solidFill>
              <a:latin typeface="Arial" panose="020B0604020202020204"/>
            </a:endParaRPr>
          </a:p>
        </p:txBody>
      </p:sp>
      <p:sp>
        <p:nvSpPr>
          <p:cNvPr id="16" name="TextBox 16"/>
          <p:cNvSpPr txBox="1"/>
          <p:nvPr/>
        </p:nvSpPr>
        <p:spPr>
          <a:xfrm>
            <a:off x="635591" y="164911"/>
            <a:ext cx="2987179" cy="529590"/>
          </a:xfrm>
          <a:prstGeom prst="rect">
            <a:avLst/>
          </a:prstGeom>
        </p:spPr>
        <p:txBody>
          <a:bodyPr lIns="0" tIns="0" rIns="0" bIns="0" rtlCol="0" anchor="t">
            <a:spAutoFit/>
          </a:bodyPr>
          <a:lstStyle/>
          <a:p>
            <a:pPr algn="ctr">
              <a:lnSpc>
                <a:spcPts val="4410"/>
              </a:lnSpc>
            </a:pPr>
            <a:r>
              <a:rPr lang="en-US" sz="3150">
                <a:solidFill>
                  <a:srgbClr val="000000"/>
                </a:solidFill>
                <a:latin typeface="Abril Fatface" panose="02000503000000020003"/>
              </a:rPr>
              <a:t>CREATE TABLE</a:t>
            </a:r>
            <a:endParaRPr lang="en-US" sz="3150">
              <a:solidFill>
                <a:srgbClr val="000000"/>
              </a:solidFill>
              <a:latin typeface="Abril Fatface" panose="02000503000000020003"/>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alphaModFix amt="30000"/>
            </a:blip>
            <a:stretch>
              <a:fillRect l="-20312" r="-20312"/>
            </a:stretch>
          </a:blipFill>
        </p:spPr>
      </p:sp>
      <p:grpSp>
        <p:nvGrpSpPr>
          <p:cNvPr id="3" name="Group 3"/>
          <p:cNvGrpSpPr/>
          <p:nvPr/>
        </p:nvGrpSpPr>
        <p:grpSpPr>
          <a:xfrm rot="5400000">
            <a:off x="8980638" y="-4789806"/>
            <a:ext cx="216476" cy="19028603"/>
            <a:chOff x="0" y="0"/>
            <a:chExt cx="57014" cy="5011649"/>
          </a:xfrm>
        </p:grpSpPr>
        <p:sp>
          <p:nvSpPr>
            <p:cNvPr id="4" name="Freeform 4"/>
            <p:cNvSpPr/>
            <p:nvPr/>
          </p:nvSpPr>
          <p:spPr>
            <a:xfrm>
              <a:off x="0" y="0"/>
              <a:ext cx="57014" cy="5011649"/>
            </a:xfrm>
            <a:custGeom>
              <a:avLst/>
              <a:gdLst/>
              <a:ahLst/>
              <a:cxnLst/>
              <a:rect l="l" t="t" r="r" b="b"/>
              <a:pathLst>
                <a:path w="57014" h="5011649">
                  <a:moveTo>
                    <a:pt x="0" y="0"/>
                  </a:moveTo>
                  <a:lnTo>
                    <a:pt x="57014" y="0"/>
                  </a:lnTo>
                  <a:lnTo>
                    <a:pt x="57014" y="5011649"/>
                  </a:lnTo>
                  <a:lnTo>
                    <a:pt x="0" y="5011649"/>
                  </a:lnTo>
                  <a:close/>
                </a:path>
              </a:pathLst>
            </a:custGeom>
            <a:solidFill>
              <a:srgbClr val="593C8F"/>
            </a:solidFill>
          </p:spPr>
        </p:sp>
        <p:sp>
          <p:nvSpPr>
            <p:cNvPr id="5" name="TextBox 5"/>
            <p:cNvSpPr txBox="1"/>
            <p:nvPr/>
          </p:nvSpPr>
          <p:spPr>
            <a:xfrm>
              <a:off x="0" y="-47625"/>
              <a:ext cx="57014" cy="5059274"/>
            </a:xfrm>
            <a:prstGeom prst="rect">
              <a:avLst/>
            </a:prstGeom>
          </p:spPr>
          <p:txBody>
            <a:bodyPr lIns="50800" tIns="50800" rIns="50800" bIns="50800" rtlCol="0" anchor="ctr"/>
            <a:lstStyle/>
            <a:p>
              <a:pPr algn="ctr">
                <a:lnSpc>
                  <a:spcPts val="2660"/>
                </a:lnSpc>
              </a:pPr>
            </a:p>
          </p:txBody>
        </p:sp>
      </p:grpSp>
      <p:grpSp>
        <p:nvGrpSpPr>
          <p:cNvPr id="6" name="Group 6"/>
          <p:cNvGrpSpPr/>
          <p:nvPr/>
        </p:nvGrpSpPr>
        <p:grpSpPr>
          <a:xfrm rot="0">
            <a:off x="1028700" y="-30213"/>
            <a:ext cx="4518918" cy="3094214"/>
            <a:chOff x="0" y="-45587"/>
            <a:chExt cx="1190168" cy="814937"/>
          </a:xfrm>
        </p:grpSpPr>
        <p:sp>
          <p:nvSpPr>
            <p:cNvPr id="7" name="Freeform 7"/>
            <p:cNvSpPr/>
            <p:nvPr/>
          </p:nvSpPr>
          <p:spPr>
            <a:xfrm>
              <a:off x="0" y="0"/>
              <a:ext cx="1190168" cy="729212"/>
            </a:xfrm>
            <a:custGeom>
              <a:avLst/>
              <a:gdLst/>
              <a:ahLst/>
              <a:cxnLst/>
              <a:rect l="l" t="t" r="r" b="b"/>
              <a:pathLst>
                <a:path w="1190168" h="729212">
                  <a:moveTo>
                    <a:pt x="87374" y="0"/>
                  </a:moveTo>
                  <a:lnTo>
                    <a:pt x="1102793" y="0"/>
                  </a:lnTo>
                  <a:cubicBezTo>
                    <a:pt x="1125966" y="0"/>
                    <a:pt x="1148190" y="9205"/>
                    <a:pt x="1164576" y="25591"/>
                  </a:cubicBezTo>
                  <a:cubicBezTo>
                    <a:pt x="1180962" y="41977"/>
                    <a:pt x="1190168" y="64201"/>
                    <a:pt x="1190168" y="87374"/>
                  </a:cubicBezTo>
                  <a:lnTo>
                    <a:pt x="1190168" y="641838"/>
                  </a:lnTo>
                  <a:cubicBezTo>
                    <a:pt x="1190168" y="665011"/>
                    <a:pt x="1180962" y="687235"/>
                    <a:pt x="1164576" y="703621"/>
                  </a:cubicBezTo>
                  <a:cubicBezTo>
                    <a:pt x="1148190" y="720007"/>
                    <a:pt x="1125966" y="729212"/>
                    <a:pt x="1102793" y="729212"/>
                  </a:cubicBezTo>
                  <a:lnTo>
                    <a:pt x="87374" y="729212"/>
                  </a:lnTo>
                  <a:cubicBezTo>
                    <a:pt x="64201" y="729212"/>
                    <a:pt x="41977" y="720007"/>
                    <a:pt x="25591" y="703621"/>
                  </a:cubicBezTo>
                  <a:cubicBezTo>
                    <a:pt x="9205" y="687235"/>
                    <a:pt x="0" y="665011"/>
                    <a:pt x="0" y="641838"/>
                  </a:cubicBezTo>
                  <a:lnTo>
                    <a:pt x="0" y="87374"/>
                  </a:lnTo>
                  <a:cubicBezTo>
                    <a:pt x="0" y="64201"/>
                    <a:pt x="9205" y="41977"/>
                    <a:pt x="25591" y="25591"/>
                  </a:cubicBezTo>
                  <a:cubicBezTo>
                    <a:pt x="41977" y="9205"/>
                    <a:pt x="64201" y="0"/>
                    <a:pt x="87374" y="0"/>
                  </a:cubicBezTo>
                  <a:close/>
                </a:path>
              </a:pathLst>
            </a:custGeom>
            <a:solidFill>
              <a:srgbClr val="000000">
                <a:alpha val="0"/>
              </a:srgbClr>
            </a:solidFill>
            <a:ln w="38100" cap="rnd">
              <a:solidFill>
                <a:srgbClr val="000000"/>
              </a:solidFill>
              <a:prstDash val="solid"/>
              <a:round/>
            </a:ln>
          </p:spPr>
        </p:sp>
        <p:sp>
          <p:nvSpPr>
            <p:cNvPr id="8" name="TextBox 8"/>
            <p:cNvSpPr txBox="1"/>
            <p:nvPr/>
          </p:nvSpPr>
          <p:spPr>
            <a:xfrm>
              <a:off x="0" y="-45587"/>
              <a:ext cx="1190168" cy="814937"/>
            </a:xfrm>
            <a:prstGeom prst="rect">
              <a:avLst/>
            </a:prstGeom>
          </p:spPr>
          <p:txBody>
            <a:bodyPr lIns="50800" tIns="50800" rIns="50800" bIns="50800" rtlCol="0" anchor="ctr"/>
            <a:lstStyle/>
            <a:p>
              <a:pPr algn="ctr">
                <a:lnSpc>
                  <a:spcPts val="2940"/>
                </a:lnSpc>
              </a:pPr>
              <a:r>
                <a:rPr lang="en-US" sz="2100">
                  <a:solidFill>
                    <a:srgbClr val="593C8F"/>
                  </a:solidFill>
                  <a:latin typeface="Arial Bold" panose="020B0802020202020204"/>
                </a:rPr>
                <a:t>DESC employee;</a:t>
              </a:r>
              <a:endParaRPr lang="en-US" sz="2100">
                <a:solidFill>
                  <a:srgbClr val="593C8F"/>
                </a:solidFill>
                <a:latin typeface="Arial Bold" panose="020B0802020202020204"/>
              </a:endParaRPr>
            </a:p>
            <a:p>
              <a:pPr algn="ctr">
                <a:lnSpc>
                  <a:spcPts val="2940"/>
                </a:lnSpc>
              </a:pPr>
              <a:r>
                <a:rPr lang="en-US" sz="2100">
                  <a:solidFill>
                    <a:srgbClr val="593C8F"/>
                  </a:solidFill>
                  <a:latin typeface="Arial Bold" panose="020B0802020202020204"/>
                </a:rPr>
                <a:t>.....or.....</a:t>
              </a:r>
              <a:endParaRPr lang="en-US" sz="2100">
                <a:solidFill>
                  <a:srgbClr val="593C8F"/>
                </a:solidFill>
                <a:latin typeface="Arial Bold" panose="020B0802020202020204"/>
              </a:endParaRPr>
            </a:p>
            <a:p>
              <a:pPr algn="ctr">
                <a:lnSpc>
                  <a:spcPts val="2940"/>
                </a:lnSpc>
              </a:pPr>
              <a:r>
                <a:rPr lang="en-US" sz="2100">
                  <a:solidFill>
                    <a:srgbClr val="593C8F"/>
                  </a:solidFill>
                  <a:latin typeface="Arial Bold" panose="020B0802020202020204"/>
                </a:rPr>
                <a:t>desc employee;</a:t>
              </a:r>
              <a:endParaRPr lang="en-US" sz="2100">
                <a:solidFill>
                  <a:srgbClr val="593C8F"/>
                </a:solidFill>
                <a:latin typeface="Arial Bold" panose="020B0802020202020204"/>
              </a:endParaRPr>
            </a:p>
            <a:p>
              <a:pPr algn="ctr">
                <a:lnSpc>
                  <a:spcPts val="2940"/>
                </a:lnSpc>
              </a:pPr>
              <a:r>
                <a:rPr lang="en-US" sz="2100">
                  <a:solidFill>
                    <a:srgbClr val="593C8F"/>
                  </a:solidFill>
                  <a:latin typeface="Arial Bold" panose="020B0802020202020204"/>
                </a:rPr>
                <a:t>.....or.....</a:t>
              </a:r>
              <a:endParaRPr lang="en-US" sz="2100">
                <a:solidFill>
                  <a:srgbClr val="593C8F"/>
                </a:solidFill>
                <a:latin typeface="Arial Bold" panose="020B0802020202020204"/>
              </a:endParaRPr>
            </a:p>
            <a:p>
              <a:pPr algn="ctr">
                <a:lnSpc>
                  <a:spcPts val="2940"/>
                </a:lnSpc>
              </a:pPr>
              <a:r>
                <a:rPr lang="en-US" sz="2100">
                  <a:solidFill>
                    <a:srgbClr val="593C8F"/>
                  </a:solidFill>
                  <a:latin typeface="Arial Bold" panose="020B0802020202020204"/>
                </a:rPr>
                <a:t>DESCRIBE employee;</a:t>
              </a:r>
              <a:endParaRPr lang="en-US" sz="2100">
                <a:solidFill>
                  <a:srgbClr val="593C8F"/>
                </a:solidFill>
                <a:latin typeface="Arial Bold" panose="020B0802020202020204"/>
              </a:endParaRPr>
            </a:p>
            <a:p>
              <a:pPr algn="ctr">
                <a:lnSpc>
                  <a:spcPts val="2940"/>
                </a:lnSpc>
              </a:pPr>
              <a:r>
                <a:rPr lang="en-US" sz="2100">
                  <a:solidFill>
                    <a:srgbClr val="593C8F"/>
                  </a:solidFill>
                  <a:latin typeface="Arial Bold" panose="020B0802020202020204"/>
                </a:rPr>
                <a:t>.....or.....</a:t>
              </a:r>
              <a:endParaRPr lang="en-US" sz="2100">
                <a:solidFill>
                  <a:srgbClr val="593C8F"/>
                </a:solidFill>
                <a:latin typeface="Arial Bold" panose="020B0802020202020204"/>
              </a:endParaRPr>
            </a:p>
            <a:p>
              <a:pPr algn="ctr">
                <a:lnSpc>
                  <a:spcPts val="2940"/>
                </a:lnSpc>
              </a:pPr>
              <a:r>
                <a:rPr lang="en-US" sz="2100">
                  <a:solidFill>
                    <a:srgbClr val="593C8F"/>
                  </a:solidFill>
                  <a:latin typeface="Arial Bold" panose="020B0802020202020204"/>
                </a:rPr>
                <a:t>describe employee;</a:t>
              </a:r>
              <a:endParaRPr lang="en-US" sz="2100">
                <a:solidFill>
                  <a:srgbClr val="593C8F"/>
                </a:solidFill>
                <a:latin typeface="Arial Bold" panose="020B0802020202020204"/>
              </a:endParaRPr>
            </a:p>
          </p:txBody>
        </p:sp>
      </p:grpSp>
      <p:grpSp>
        <p:nvGrpSpPr>
          <p:cNvPr id="9" name="Group 9"/>
          <p:cNvGrpSpPr/>
          <p:nvPr/>
        </p:nvGrpSpPr>
        <p:grpSpPr>
          <a:xfrm rot="0">
            <a:off x="377122" y="5846294"/>
            <a:ext cx="17533756" cy="2110047"/>
            <a:chOff x="0" y="-5449"/>
            <a:chExt cx="4617944" cy="555733"/>
          </a:xfrm>
        </p:grpSpPr>
        <p:sp>
          <p:nvSpPr>
            <p:cNvPr id="10" name="Freeform 10"/>
            <p:cNvSpPr/>
            <p:nvPr/>
          </p:nvSpPr>
          <p:spPr>
            <a:xfrm>
              <a:off x="0" y="0"/>
              <a:ext cx="4617944" cy="470008"/>
            </a:xfrm>
            <a:custGeom>
              <a:avLst/>
              <a:gdLst/>
              <a:ahLst/>
              <a:cxnLst/>
              <a:rect l="l" t="t" r="r" b="b"/>
              <a:pathLst>
                <a:path w="4617944" h="470008">
                  <a:moveTo>
                    <a:pt x="22519" y="0"/>
                  </a:moveTo>
                  <a:lnTo>
                    <a:pt x="4595425" y="0"/>
                  </a:lnTo>
                  <a:cubicBezTo>
                    <a:pt x="4607862" y="0"/>
                    <a:pt x="4617944" y="10082"/>
                    <a:pt x="4617944" y="22519"/>
                  </a:cubicBezTo>
                  <a:lnTo>
                    <a:pt x="4617944" y="447489"/>
                  </a:lnTo>
                  <a:cubicBezTo>
                    <a:pt x="4617944" y="453461"/>
                    <a:pt x="4615572" y="459189"/>
                    <a:pt x="4611348" y="463412"/>
                  </a:cubicBezTo>
                  <a:cubicBezTo>
                    <a:pt x="4607125" y="467635"/>
                    <a:pt x="4601398" y="470008"/>
                    <a:pt x="4595425" y="470008"/>
                  </a:cubicBezTo>
                  <a:lnTo>
                    <a:pt x="22519" y="470008"/>
                  </a:lnTo>
                  <a:cubicBezTo>
                    <a:pt x="16546" y="470008"/>
                    <a:pt x="10819" y="467635"/>
                    <a:pt x="6596" y="463412"/>
                  </a:cubicBezTo>
                  <a:cubicBezTo>
                    <a:pt x="2373" y="459189"/>
                    <a:pt x="0" y="453461"/>
                    <a:pt x="0" y="447489"/>
                  </a:cubicBezTo>
                  <a:lnTo>
                    <a:pt x="0" y="22519"/>
                  </a:lnTo>
                  <a:cubicBezTo>
                    <a:pt x="0" y="10082"/>
                    <a:pt x="10082" y="0"/>
                    <a:pt x="22519" y="0"/>
                  </a:cubicBezTo>
                  <a:close/>
                </a:path>
              </a:pathLst>
            </a:custGeom>
            <a:solidFill>
              <a:srgbClr val="000000">
                <a:alpha val="0"/>
              </a:srgbClr>
            </a:solidFill>
            <a:ln w="38100" cap="rnd">
              <a:solidFill>
                <a:srgbClr val="000000"/>
              </a:solidFill>
              <a:prstDash val="solid"/>
              <a:round/>
            </a:ln>
          </p:spPr>
        </p:sp>
        <p:sp>
          <p:nvSpPr>
            <p:cNvPr id="11" name="TextBox 11"/>
            <p:cNvSpPr txBox="1"/>
            <p:nvPr/>
          </p:nvSpPr>
          <p:spPr>
            <a:xfrm>
              <a:off x="0" y="-5449"/>
              <a:ext cx="4617944" cy="555733"/>
            </a:xfrm>
            <a:prstGeom prst="rect">
              <a:avLst/>
            </a:prstGeom>
          </p:spPr>
          <p:txBody>
            <a:bodyPr lIns="50800" tIns="50800" rIns="50800" bIns="50800" rtlCol="0" anchor="ctr"/>
            <a:lstStyle/>
            <a:p>
              <a:pPr algn="ctr">
                <a:lnSpc>
                  <a:spcPts val="3080"/>
                </a:lnSpc>
              </a:pPr>
              <a:r>
                <a:rPr lang="en-US" sz="2200">
                  <a:solidFill>
                    <a:srgbClr val="593C8F"/>
                  </a:solidFill>
                  <a:latin typeface="Arial Bold" panose="020B0802020202020204"/>
                </a:rPr>
                <a:t>INSERT INTO employee (employee_id, employee_name, employee_address) VALUES (1, 'Muhammad Raheel', 'street 5 london');</a:t>
              </a:r>
              <a:endParaRPr lang="en-US" sz="2200">
                <a:solidFill>
                  <a:srgbClr val="593C8F"/>
                </a:solidFill>
                <a:latin typeface="Arial Bold" panose="020B0802020202020204"/>
              </a:endParaRPr>
            </a:p>
            <a:p>
              <a:pPr algn="ctr">
                <a:lnSpc>
                  <a:spcPts val="3080"/>
                </a:lnSpc>
              </a:pPr>
              <a:r>
                <a:rPr lang="en-US" sz="2200">
                  <a:solidFill>
                    <a:srgbClr val="593C8F"/>
                  </a:solidFill>
                  <a:latin typeface="Arial Bold" panose="020B0802020202020204"/>
                </a:rPr>
                <a:t>...............................or........................</a:t>
              </a:r>
              <a:endParaRPr lang="en-US" sz="2200">
                <a:solidFill>
                  <a:srgbClr val="593C8F"/>
                </a:solidFill>
                <a:latin typeface="Arial Bold" panose="020B0802020202020204"/>
              </a:endParaRPr>
            </a:p>
            <a:p>
              <a:pPr algn="ctr">
                <a:lnSpc>
                  <a:spcPts val="3080"/>
                </a:lnSpc>
              </a:pPr>
              <a:r>
                <a:rPr lang="en-US" sz="2200">
                  <a:solidFill>
                    <a:srgbClr val="593C8F"/>
                  </a:solidFill>
                  <a:latin typeface="Arial Bold" panose="020B0802020202020204"/>
                </a:rPr>
                <a:t>insert into employee (employee_id, employee_name, employee_address) values (1, 'Muhammad Raheel', 'street 5 london');</a:t>
              </a:r>
              <a:endParaRPr lang="en-US" sz="2200">
                <a:solidFill>
                  <a:srgbClr val="593C8F"/>
                </a:solidFill>
                <a:latin typeface="Arial Bold" panose="020B0802020202020204"/>
              </a:endParaRPr>
            </a:p>
            <a:p>
              <a:pPr algn="ctr">
                <a:lnSpc>
                  <a:spcPts val="3080"/>
                </a:lnSpc>
              </a:pPr>
            </a:p>
          </p:txBody>
        </p:sp>
      </p:grpSp>
      <p:sp>
        <p:nvSpPr>
          <p:cNvPr id="12" name="Freeform 12"/>
          <p:cNvSpPr/>
          <p:nvPr/>
        </p:nvSpPr>
        <p:spPr>
          <a:xfrm>
            <a:off x="7727180" y="480145"/>
            <a:ext cx="10164654" cy="3526513"/>
          </a:xfrm>
          <a:custGeom>
            <a:avLst/>
            <a:gdLst/>
            <a:ahLst/>
            <a:cxnLst/>
            <a:rect l="l" t="t" r="r" b="b"/>
            <a:pathLst>
              <a:path w="10164654" h="3526513">
                <a:moveTo>
                  <a:pt x="0" y="0"/>
                </a:moveTo>
                <a:lnTo>
                  <a:pt x="10164654" y="0"/>
                </a:lnTo>
                <a:lnTo>
                  <a:pt x="10164654" y="3526512"/>
                </a:lnTo>
                <a:lnTo>
                  <a:pt x="0" y="3526512"/>
                </a:lnTo>
                <a:lnTo>
                  <a:pt x="0" y="0"/>
                </a:lnTo>
                <a:close/>
              </a:path>
            </a:pathLst>
          </a:custGeom>
          <a:blipFill>
            <a:blip r:embed="rId2"/>
            <a:stretch>
              <a:fillRect/>
            </a:stretch>
          </a:blipFill>
        </p:spPr>
      </p:sp>
      <p:sp>
        <p:nvSpPr>
          <p:cNvPr id="13" name="Freeform 13"/>
          <p:cNvSpPr/>
          <p:nvPr/>
        </p:nvSpPr>
        <p:spPr>
          <a:xfrm>
            <a:off x="560440" y="8020063"/>
            <a:ext cx="10202999" cy="1980427"/>
          </a:xfrm>
          <a:custGeom>
            <a:avLst/>
            <a:gdLst/>
            <a:ahLst/>
            <a:cxnLst/>
            <a:rect l="l" t="t" r="r" b="b"/>
            <a:pathLst>
              <a:path w="10202999" h="1980427">
                <a:moveTo>
                  <a:pt x="0" y="0"/>
                </a:moveTo>
                <a:lnTo>
                  <a:pt x="10202999" y="0"/>
                </a:lnTo>
                <a:lnTo>
                  <a:pt x="10202999" y="1980427"/>
                </a:lnTo>
                <a:lnTo>
                  <a:pt x="0" y="1980427"/>
                </a:lnTo>
                <a:lnTo>
                  <a:pt x="0" y="0"/>
                </a:lnTo>
                <a:close/>
              </a:path>
            </a:pathLst>
          </a:custGeom>
          <a:blipFill>
            <a:blip r:embed="rId3"/>
            <a:stretch>
              <a:fillRect t="-6609" b="-6609"/>
            </a:stretch>
          </a:blipFill>
        </p:spPr>
      </p:sp>
      <p:sp>
        <p:nvSpPr>
          <p:cNvPr id="14" name="TextBox 14"/>
          <p:cNvSpPr txBox="1"/>
          <p:nvPr/>
        </p:nvSpPr>
        <p:spPr>
          <a:xfrm>
            <a:off x="804322" y="3107055"/>
            <a:ext cx="6577239" cy="1287780"/>
          </a:xfrm>
          <a:prstGeom prst="rect">
            <a:avLst/>
          </a:prstGeom>
        </p:spPr>
        <p:txBody>
          <a:bodyPr lIns="0" tIns="0" rIns="0" bIns="0" rtlCol="0" anchor="t">
            <a:spAutoFit/>
          </a:bodyPr>
          <a:lstStyle/>
          <a:p>
            <a:pPr algn="just">
              <a:lnSpc>
                <a:spcPts val="2520"/>
              </a:lnSpc>
              <a:spcBef>
                <a:spcPct val="0"/>
              </a:spcBef>
            </a:pPr>
            <a:r>
              <a:rPr lang="en-US" sz="1800">
                <a:solidFill>
                  <a:srgbClr val="000000"/>
                </a:solidFill>
                <a:latin typeface="Arial" panose="020B0604020202020204"/>
              </a:rPr>
              <a:t>The command "DESC employee;" in MySQL provides a description or structure of the "employee" table, showing details about its columns such as name, data type, length, and any additional attributes set for each column.</a:t>
            </a:r>
            <a:endParaRPr lang="en-US" sz="1800">
              <a:solidFill>
                <a:srgbClr val="000000"/>
              </a:solidFill>
              <a:latin typeface="Arial" panose="020B0604020202020204"/>
            </a:endParaRPr>
          </a:p>
        </p:txBody>
      </p:sp>
      <p:sp>
        <p:nvSpPr>
          <p:cNvPr id="15" name="TextBox 15"/>
          <p:cNvSpPr txBox="1"/>
          <p:nvPr/>
        </p:nvSpPr>
        <p:spPr>
          <a:xfrm>
            <a:off x="11110924" y="7943863"/>
            <a:ext cx="6458110" cy="2230755"/>
          </a:xfrm>
          <a:prstGeom prst="rect">
            <a:avLst/>
          </a:prstGeom>
        </p:spPr>
        <p:txBody>
          <a:bodyPr lIns="0" tIns="0" rIns="0" bIns="0" rtlCol="0" anchor="t">
            <a:spAutoFit/>
          </a:bodyPr>
          <a:lstStyle/>
          <a:p>
            <a:pPr algn="just">
              <a:lnSpc>
                <a:spcPts val="2520"/>
              </a:lnSpc>
              <a:spcBef>
                <a:spcPct val="0"/>
              </a:spcBef>
            </a:pPr>
            <a:r>
              <a:rPr lang="en-US" sz="1800">
                <a:solidFill>
                  <a:srgbClr val="000000"/>
                </a:solidFill>
                <a:latin typeface="Arial" panose="020B0604020202020204"/>
              </a:rPr>
              <a:t>The command you provided, "insert into employee (employee_id, employee_name, employee_address) values (1, 'Muhammad Raheel', 'street 5 London');", inserts a new record into the "employee" table with an ID of 1, the name "Muhammad Raheel", and the address "street 5 London". This command adds a new entry to the table with the specified information in the respective columns.</a:t>
            </a:r>
            <a:endParaRPr lang="en-US" sz="1800">
              <a:solidFill>
                <a:srgbClr val="000000"/>
              </a:solidFill>
              <a:latin typeface="Arial" panose="020B0604020202020204"/>
            </a:endParaRPr>
          </a:p>
        </p:txBody>
      </p:sp>
      <p:sp>
        <p:nvSpPr>
          <p:cNvPr id="16" name="TextBox 16"/>
          <p:cNvSpPr txBox="1"/>
          <p:nvPr/>
        </p:nvSpPr>
        <p:spPr>
          <a:xfrm>
            <a:off x="454174" y="5086350"/>
            <a:ext cx="2833985" cy="529590"/>
          </a:xfrm>
          <a:prstGeom prst="rect">
            <a:avLst/>
          </a:prstGeom>
        </p:spPr>
        <p:txBody>
          <a:bodyPr lIns="0" tIns="0" rIns="0" bIns="0" rtlCol="0" anchor="t">
            <a:spAutoFit/>
          </a:bodyPr>
          <a:lstStyle/>
          <a:p>
            <a:pPr algn="ctr">
              <a:lnSpc>
                <a:spcPts val="4410"/>
              </a:lnSpc>
            </a:pPr>
            <a:r>
              <a:rPr lang="en-US" sz="3150">
                <a:solidFill>
                  <a:srgbClr val="000000"/>
                </a:solidFill>
                <a:latin typeface="Abril Fatface" panose="02000503000000020003"/>
              </a:rPr>
              <a:t>INSERT TABLE</a:t>
            </a:r>
            <a:endParaRPr lang="en-US" sz="3150">
              <a:solidFill>
                <a:srgbClr val="000000"/>
              </a:solidFill>
              <a:latin typeface="Abril Fatface" panose="02000503000000020003"/>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alphaModFix amt="30000"/>
            </a:blip>
            <a:stretch>
              <a:fillRect l="-20312" r="-20312"/>
            </a:stretch>
          </a:blipFill>
        </p:spPr>
      </p:sp>
      <p:grpSp>
        <p:nvGrpSpPr>
          <p:cNvPr id="3" name="Group 3"/>
          <p:cNvGrpSpPr/>
          <p:nvPr/>
        </p:nvGrpSpPr>
        <p:grpSpPr>
          <a:xfrm rot="5400000">
            <a:off x="8980638" y="-4789806"/>
            <a:ext cx="216476" cy="19028603"/>
            <a:chOff x="0" y="0"/>
            <a:chExt cx="57014" cy="5011649"/>
          </a:xfrm>
        </p:grpSpPr>
        <p:sp>
          <p:nvSpPr>
            <p:cNvPr id="4" name="Freeform 4"/>
            <p:cNvSpPr/>
            <p:nvPr/>
          </p:nvSpPr>
          <p:spPr>
            <a:xfrm>
              <a:off x="0" y="0"/>
              <a:ext cx="57014" cy="5011649"/>
            </a:xfrm>
            <a:custGeom>
              <a:avLst/>
              <a:gdLst/>
              <a:ahLst/>
              <a:cxnLst/>
              <a:rect l="l" t="t" r="r" b="b"/>
              <a:pathLst>
                <a:path w="57014" h="5011649">
                  <a:moveTo>
                    <a:pt x="0" y="0"/>
                  </a:moveTo>
                  <a:lnTo>
                    <a:pt x="57014" y="0"/>
                  </a:lnTo>
                  <a:lnTo>
                    <a:pt x="57014" y="5011649"/>
                  </a:lnTo>
                  <a:lnTo>
                    <a:pt x="0" y="5011649"/>
                  </a:lnTo>
                  <a:close/>
                </a:path>
              </a:pathLst>
            </a:custGeom>
            <a:solidFill>
              <a:srgbClr val="593C8F"/>
            </a:solidFill>
          </p:spPr>
        </p:sp>
        <p:sp>
          <p:nvSpPr>
            <p:cNvPr id="5" name="TextBox 5"/>
            <p:cNvSpPr txBox="1"/>
            <p:nvPr/>
          </p:nvSpPr>
          <p:spPr>
            <a:xfrm>
              <a:off x="0" y="-47625"/>
              <a:ext cx="57014" cy="5059274"/>
            </a:xfrm>
            <a:prstGeom prst="rect">
              <a:avLst/>
            </a:prstGeom>
          </p:spPr>
          <p:txBody>
            <a:bodyPr lIns="50800" tIns="50800" rIns="50800" bIns="50800" rtlCol="0" anchor="ctr"/>
            <a:lstStyle/>
            <a:p>
              <a:pPr algn="ctr">
                <a:lnSpc>
                  <a:spcPts val="2660"/>
                </a:lnSpc>
              </a:pPr>
            </a:p>
          </p:txBody>
        </p:sp>
      </p:grpSp>
      <p:grpSp>
        <p:nvGrpSpPr>
          <p:cNvPr id="6" name="Group 6"/>
          <p:cNvGrpSpPr/>
          <p:nvPr/>
        </p:nvGrpSpPr>
        <p:grpSpPr>
          <a:xfrm rot="0">
            <a:off x="377122" y="218704"/>
            <a:ext cx="17657378" cy="2663187"/>
            <a:chOff x="0" y="0"/>
            <a:chExt cx="4650503" cy="701416"/>
          </a:xfrm>
        </p:grpSpPr>
        <p:sp>
          <p:nvSpPr>
            <p:cNvPr id="7" name="Freeform 7"/>
            <p:cNvSpPr/>
            <p:nvPr/>
          </p:nvSpPr>
          <p:spPr>
            <a:xfrm>
              <a:off x="0" y="0"/>
              <a:ext cx="4650503" cy="601071"/>
            </a:xfrm>
            <a:custGeom>
              <a:avLst/>
              <a:gdLst/>
              <a:ahLst/>
              <a:cxnLst/>
              <a:rect l="l" t="t" r="r" b="b"/>
              <a:pathLst>
                <a:path w="4650503" h="601071">
                  <a:moveTo>
                    <a:pt x="22361" y="0"/>
                  </a:moveTo>
                  <a:lnTo>
                    <a:pt x="4628142" y="0"/>
                  </a:lnTo>
                  <a:cubicBezTo>
                    <a:pt x="4640492" y="0"/>
                    <a:pt x="4650503" y="10011"/>
                    <a:pt x="4650503" y="22361"/>
                  </a:cubicBezTo>
                  <a:lnTo>
                    <a:pt x="4650503" y="578710"/>
                  </a:lnTo>
                  <a:cubicBezTo>
                    <a:pt x="4650503" y="591059"/>
                    <a:pt x="4640492" y="601071"/>
                    <a:pt x="4628142" y="601071"/>
                  </a:cubicBezTo>
                  <a:lnTo>
                    <a:pt x="22361" y="601071"/>
                  </a:lnTo>
                  <a:cubicBezTo>
                    <a:pt x="10011" y="601071"/>
                    <a:pt x="0" y="591059"/>
                    <a:pt x="0" y="578710"/>
                  </a:cubicBezTo>
                  <a:lnTo>
                    <a:pt x="0" y="22361"/>
                  </a:lnTo>
                  <a:cubicBezTo>
                    <a:pt x="0" y="10011"/>
                    <a:pt x="10011" y="0"/>
                    <a:pt x="22361" y="0"/>
                  </a:cubicBezTo>
                  <a:close/>
                </a:path>
              </a:pathLst>
            </a:custGeom>
            <a:solidFill>
              <a:srgbClr val="000000">
                <a:alpha val="0"/>
              </a:srgbClr>
            </a:solidFill>
            <a:ln w="38100" cap="rnd">
              <a:solidFill>
                <a:srgbClr val="000000"/>
              </a:solidFill>
              <a:prstDash val="solid"/>
              <a:round/>
            </a:ln>
          </p:spPr>
        </p:sp>
        <p:sp>
          <p:nvSpPr>
            <p:cNvPr id="8" name="TextBox 8"/>
            <p:cNvSpPr txBox="1"/>
            <p:nvPr/>
          </p:nvSpPr>
          <p:spPr>
            <a:xfrm>
              <a:off x="0" y="14620"/>
              <a:ext cx="4650503" cy="686796"/>
            </a:xfrm>
            <a:prstGeom prst="rect">
              <a:avLst/>
            </a:prstGeom>
          </p:spPr>
          <p:txBody>
            <a:bodyPr lIns="50800" tIns="50800" rIns="50800" bIns="50800" rtlCol="0" anchor="ctr"/>
            <a:lstStyle/>
            <a:p>
              <a:pPr algn="ctr">
                <a:lnSpc>
                  <a:spcPts val="2800"/>
                </a:lnSpc>
              </a:pPr>
              <a:r>
                <a:rPr lang="en-US" sz="2000">
                  <a:solidFill>
                    <a:srgbClr val="593C8F"/>
                  </a:solidFill>
                  <a:latin typeface="Arial Bold" panose="020B0802020202020204"/>
                </a:rPr>
                <a:t>INSERT INTO employee (employee_id, employee_name, employee_address) VALUES (5, 'Thomas Edison', 'Washington, USA'), (6, 'John Doe', '123 Main Street'), (7, 'Alice Smith', '456 Oak Avenue'), (8, 'Cardinal Tom B.', 'Stavanger 4006, Norway');</a:t>
              </a:r>
              <a:endParaRPr lang="en-US" sz="2000">
                <a:solidFill>
                  <a:srgbClr val="593C8F"/>
                </a:solidFill>
                <a:latin typeface="Arial Bold" panose="020B0802020202020204"/>
              </a:endParaRPr>
            </a:p>
            <a:p>
              <a:pPr algn="ctr">
                <a:lnSpc>
                  <a:spcPts val="2800"/>
                </a:lnSpc>
              </a:pPr>
              <a:r>
                <a:rPr lang="en-US" sz="2000">
                  <a:solidFill>
                    <a:srgbClr val="593C8F"/>
                  </a:solidFill>
                  <a:latin typeface="Arial Bold" panose="020B0802020202020204"/>
                </a:rPr>
                <a:t>.......................or............................</a:t>
              </a:r>
              <a:endParaRPr lang="en-US" sz="2000">
                <a:solidFill>
                  <a:srgbClr val="593C8F"/>
                </a:solidFill>
                <a:latin typeface="Arial Bold" panose="020B0802020202020204"/>
              </a:endParaRPr>
            </a:p>
            <a:p>
              <a:pPr algn="ctr">
                <a:lnSpc>
                  <a:spcPts val="2800"/>
                </a:lnSpc>
              </a:pPr>
              <a:r>
                <a:rPr lang="en-US" sz="2000">
                  <a:solidFill>
                    <a:srgbClr val="593C8F"/>
                  </a:solidFill>
                  <a:latin typeface="Arial Bold" panose="020B0802020202020204"/>
                </a:rPr>
                <a:t>insert into employee (employee_id, employee_name, employee_address) values (5, 'Thomas Edison', 'Washington, USA'), (6, 'John Doe', '123 Main Street'), (7, 'Alice Smith', '456 Oak Avenue'), (8, 'Cardinal Tom B.', 'Stavanger 4006, Norway');</a:t>
              </a:r>
              <a:endParaRPr lang="en-US" sz="2000">
                <a:solidFill>
                  <a:srgbClr val="593C8F"/>
                </a:solidFill>
                <a:latin typeface="Arial Bold" panose="020B0802020202020204"/>
              </a:endParaRPr>
            </a:p>
            <a:p>
              <a:pPr algn="ctr">
                <a:lnSpc>
                  <a:spcPts val="2800"/>
                </a:lnSpc>
              </a:pPr>
            </a:p>
          </p:txBody>
        </p:sp>
      </p:grpSp>
      <p:grpSp>
        <p:nvGrpSpPr>
          <p:cNvPr id="9" name="Group 9"/>
          <p:cNvGrpSpPr/>
          <p:nvPr/>
        </p:nvGrpSpPr>
        <p:grpSpPr>
          <a:xfrm rot="0">
            <a:off x="11110924" y="5693895"/>
            <a:ext cx="6799954" cy="2110047"/>
            <a:chOff x="0" y="-45587"/>
            <a:chExt cx="1790934" cy="555733"/>
          </a:xfrm>
        </p:grpSpPr>
        <p:sp>
          <p:nvSpPr>
            <p:cNvPr id="10" name="Freeform 10"/>
            <p:cNvSpPr/>
            <p:nvPr/>
          </p:nvSpPr>
          <p:spPr>
            <a:xfrm>
              <a:off x="0" y="0"/>
              <a:ext cx="1790934" cy="470008"/>
            </a:xfrm>
            <a:custGeom>
              <a:avLst/>
              <a:gdLst/>
              <a:ahLst/>
              <a:cxnLst/>
              <a:rect l="l" t="t" r="r" b="b"/>
              <a:pathLst>
                <a:path w="1790934" h="470008">
                  <a:moveTo>
                    <a:pt x="58065" y="0"/>
                  </a:moveTo>
                  <a:lnTo>
                    <a:pt x="1732869" y="0"/>
                  </a:lnTo>
                  <a:cubicBezTo>
                    <a:pt x="1748269" y="0"/>
                    <a:pt x="1763038" y="6118"/>
                    <a:pt x="1773928" y="17007"/>
                  </a:cubicBezTo>
                  <a:cubicBezTo>
                    <a:pt x="1784817" y="27896"/>
                    <a:pt x="1790934" y="42665"/>
                    <a:pt x="1790934" y="58065"/>
                  </a:cubicBezTo>
                  <a:lnTo>
                    <a:pt x="1790934" y="411943"/>
                  </a:lnTo>
                  <a:cubicBezTo>
                    <a:pt x="1790934" y="444011"/>
                    <a:pt x="1764938" y="470008"/>
                    <a:pt x="1732869" y="470008"/>
                  </a:cubicBezTo>
                  <a:lnTo>
                    <a:pt x="58065" y="470008"/>
                  </a:lnTo>
                  <a:cubicBezTo>
                    <a:pt x="42665" y="470008"/>
                    <a:pt x="27896" y="463890"/>
                    <a:pt x="17007" y="453001"/>
                  </a:cubicBezTo>
                  <a:cubicBezTo>
                    <a:pt x="6118" y="442112"/>
                    <a:pt x="0" y="427343"/>
                    <a:pt x="0" y="411943"/>
                  </a:cubicBezTo>
                  <a:lnTo>
                    <a:pt x="0" y="58065"/>
                  </a:lnTo>
                  <a:cubicBezTo>
                    <a:pt x="0" y="25996"/>
                    <a:pt x="25996" y="0"/>
                    <a:pt x="58065" y="0"/>
                  </a:cubicBezTo>
                  <a:close/>
                </a:path>
              </a:pathLst>
            </a:custGeom>
            <a:solidFill>
              <a:srgbClr val="000000">
                <a:alpha val="0"/>
              </a:srgbClr>
            </a:solidFill>
            <a:ln w="38100" cap="rnd">
              <a:solidFill>
                <a:srgbClr val="000000"/>
              </a:solidFill>
              <a:prstDash val="solid"/>
              <a:round/>
            </a:ln>
          </p:spPr>
        </p:sp>
        <p:sp>
          <p:nvSpPr>
            <p:cNvPr id="11" name="TextBox 11"/>
            <p:cNvSpPr txBox="1"/>
            <p:nvPr/>
          </p:nvSpPr>
          <p:spPr>
            <a:xfrm>
              <a:off x="0" y="-45587"/>
              <a:ext cx="1790934" cy="555733"/>
            </a:xfrm>
            <a:prstGeom prst="rect">
              <a:avLst/>
            </a:prstGeom>
          </p:spPr>
          <p:txBody>
            <a:bodyPr lIns="50800" tIns="50800" rIns="50800" bIns="50800" rtlCol="0" anchor="ctr"/>
            <a:lstStyle/>
            <a:p>
              <a:pPr algn="ctr">
                <a:lnSpc>
                  <a:spcPts val="3080"/>
                </a:lnSpc>
              </a:pPr>
              <a:r>
                <a:rPr lang="en-US" sz="2200">
                  <a:solidFill>
                    <a:srgbClr val="593C8F"/>
                  </a:solidFill>
                  <a:latin typeface="Arial Bold" panose="020B0802020202020204"/>
                </a:rPr>
                <a:t>SELECT * FROM employee;</a:t>
              </a:r>
              <a:endParaRPr lang="en-US" sz="2200">
                <a:solidFill>
                  <a:srgbClr val="593C8F"/>
                </a:solidFill>
                <a:latin typeface="Arial Bold" panose="020B0802020202020204"/>
              </a:endParaRPr>
            </a:p>
            <a:p>
              <a:pPr algn="ctr">
                <a:lnSpc>
                  <a:spcPts val="3080"/>
                </a:lnSpc>
              </a:pPr>
              <a:r>
                <a:rPr lang="en-US" sz="2200">
                  <a:solidFill>
                    <a:srgbClr val="593C8F"/>
                  </a:solidFill>
                  <a:latin typeface="Arial Bold" panose="020B0802020202020204"/>
                </a:rPr>
                <a:t>........or..........</a:t>
              </a:r>
              <a:endParaRPr lang="en-US" sz="2200">
                <a:solidFill>
                  <a:srgbClr val="593C8F"/>
                </a:solidFill>
                <a:latin typeface="Arial Bold" panose="020B0802020202020204"/>
              </a:endParaRPr>
            </a:p>
            <a:p>
              <a:pPr algn="ctr">
                <a:lnSpc>
                  <a:spcPts val="3080"/>
                </a:lnSpc>
              </a:pPr>
              <a:r>
                <a:rPr lang="en-US" sz="2200">
                  <a:solidFill>
                    <a:srgbClr val="593C8F"/>
                  </a:solidFill>
                  <a:latin typeface="Arial Bold" panose="020B0802020202020204"/>
                </a:rPr>
                <a:t>select * from employee;</a:t>
              </a:r>
              <a:endParaRPr lang="en-US" sz="2200">
                <a:solidFill>
                  <a:srgbClr val="593C8F"/>
                </a:solidFill>
                <a:latin typeface="Arial Bold" panose="020B0802020202020204"/>
              </a:endParaRPr>
            </a:p>
          </p:txBody>
        </p:sp>
      </p:grpSp>
      <p:sp>
        <p:nvSpPr>
          <p:cNvPr id="12" name="Freeform 12"/>
          <p:cNvSpPr/>
          <p:nvPr/>
        </p:nvSpPr>
        <p:spPr>
          <a:xfrm>
            <a:off x="6164369" y="2981934"/>
            <a:ext cx="12123631" cy="1262848"/>
          </a:xfrm>
          <a:custGeom>
            <a:avLst/>
            <a:gdLst/>
            <a:ahLst/>
            <a:cxnLst/>
            <a:rect l="l" t="t" r="r" b="b"/>
            <a:pathLst>
              <a:path w="12123631" h="1262848">
                <a:moveTo>
                  <a:pt x="0" y="0"/>
                </a:moveTo>
                <a:lnTo>
                  <a:pt x="12123631" y="0"/>
                </a:lnTo>
                <a:lnTo>
                  <a:pt x="12123631" y="1262848"/>
                </a:lnTo>
                <a:lnTo>
                  <a:pt x="0" y="1262848"/>
                </a:lnTo>
                <a:lnTo>
                  <a:pt x="0" y="0"/>
                </a:lnTo>
                <a:close/>
              </a:path>
            </a:pathLst>
          </a:custGeom>
          <a:blipFill>
            <a:blip r:embed="rId2"/>
            <a:stretch>
              <a:fillRect t="-2169" b="-2169"/>
            </a:stretch>
          </a:blipFill>
        </p:spPr>
      </p:sp>
      <p:sp>
        <p:nvSpPr>
          <p:cNvPr id="13" name="Freeform 13"/>
          <p:cNvSpPr/>
          <p:nvPr/>
        </p:nvSpPr>
        <p:spPr>
          <a:xfrm>
            <a:off x="1139690" y="5143500"/>
            <a:ext cx="8797438" cy="4917121"/>
          </a:xfrm>
          <a:custGeom>
            <a:avLst/>
            <a:gdLst/>
            <a:ahLst/>
            <a:cxnLst/>
            <a:rect l="l" t="t" r="r" b="b"/>
            <a:pathLst>
              <a:path w="8797438" h="4917121">
                <a:moveTo>
                  <a:pt x="0" y="0"/>
                </a:moveTo>
                <a:lnTo>
                  <a:pt x="8797437" y="0"/>
                </a:lnTo>
                <a:lnTo>
                  <a:pt x="8797437" y="4917121"/>
                </a:lnTo>
                <a:lnTo>
                  <a:pt x="0" y="4917121"/>
                </a:lnTo>
                <a:lnTo>
                  <a:pt x="0" y="0"/>
                </a:lnTo>
                <a:close/>
              </a:path>
            </a:pathLst>
          </a:custGeom>
          <a:blipFill>
            <a:blip r:embed="rId3"/>
            <a:stretch>
              <a:fillRect/>
            </a:stretch>
          </a:blipFill>
        </p:spPr>
      </p:sp>
      <p:sp>
        <p:nvSpPr>
          <p:cNvPr id="14" name="TextBox 14"/>
          <p:cNvSpPr txBox="1"/>
          <p:nvPr/>
        </p:nvSpPr>
        <p:spPr>
          <a:xfrm>
            <a:off x="873833" y="2934117"/>
            <a:ext cx="5097233" cy="1287780"/>
          </a:xfrm>
          <a:prstGeom prst="rect">
            <a:avLst/>
          </a:prstGeom>
        </p:spPr>
        <p:txBody>
          <a:bodyPr lIns="0" tIns="0" rIns="0" bIns="0" rtlCol="0" anchor="t">
            <a:spAutoFit/>
          </a:bodyPr>
          <a:lstStyle/>
          <a:p>
            <a:pPr algn="just">
              <a:lnSpc>
                <a:spcPts val="2520"/>
              </a:lnSpc>
              <a:spcBef>
                <a:spcPct val="0"/>
              </a:spcBef>
            </a:pPr>
            <a:r>
              <a:rPr lang="en-US" sz="1800">
                <a:solidFill>
                  <a:srgbClr val="000000"/>
                </a:solidFill>
                <a:latin typeface="Arial" panose="020B0604020202020204"/>
              </a:rPr>
              <a:t>This SQL statement inserts multiple records into the "employee" table in one go. It adds four new entries to the table, each with a distinct ID, name, and address specified within the VALUES section.</a:t>
            </a:r>
            <a:endParaRPr lang="en-US" sz="1800">
              <a:solidFill>
                <a:srgbClr val="000000"/>
              </a:solidFill>
              <a:latin typeface="Arial" panose="020B0604020202020204"/>
            </a:endParaRPr>
          </a:p>
        </p:txBody>
      </p:sp>
      <p:sp>
        <p:nvSpPr>
          <p:cNvPr id="15" name="TextBox 15"/>
          <p:cNvSpPr txBox="1"/>
          <p:nvPr/>
        </p:nvSpPr>
        <p:spPr>
          <a:xfrm>
            <a:off x="11288162" y="7943863"/>
            <a:ext cx="6999838" cy="973455"/>
          </a:xfrm>
          <a:prstGeom prst="rect">
            <a:avLst/>
          </a:prstGeom>
        </p:spPr>
        <p:txBody>
          <a:bodyPr lIns="0" tIns="0" rIns="0" bIns="0" rtlCol="0" anchor="t">
            <a:spAutoFit/>
          </a:bodyPr>
          <a:lstStyle/>
          <a:p>
            <a:pPr algn="just">
              <a:lnSpc>
                <a:spcPts val="2520"/>
              </a:lnSpc>
              <a:spcBef>
                <a:spcPct val="0"/>
              </a:spcBef>
            </a:pPr>
            <a:r>
              <a:rPr lang="en-US" sz="1800">
                <a:solidFill>
                  <a:srgbClr val="000000"/>
                </a:solidFill>
                <a:latin typeface="Arial" panose="020B0604020202020204"/>
              </a:rPr>
              <a:t>The query "SELECT * FROM employee;" retrieves all records from the "employee" table, displaying the complete information stored across all columns for every entry in the table.</a:t>
            </a:r>
            <a:endParaRPr lang="en-US" sz="1800">
              <a:solidFill>
                <a:srgbClr val="000000"/>
              </a:solidFill>
              <a:latin typeface="Arial" panose="020B0604020202020204"/>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alphaModFix amt="30000"/>
            </a:blip>
            <a:stretch>
              <a:fillRect l="-20312" r="-20312"/>
            </a:stretch>
          </a:blipFill>
        </p:spPr>
      </p:sp>
      <p:grpSp>
        <p:nvGrpSpPr>
          <p:cNvPr id="3" name="Group 3"/>
          <p:cNvGrpSpPr/>
          <p:nvPr/>
        </p:nvGrpSpPr>
        <p:grpSpPr>
          <a:xfrm rot="5400000">
            <a:off x="8980638" y="-4789806"/>
            <a:ext cx="216476" cy="19028603"/>
            <a:chOff x="0" y="0"/>
            <a:chExt cx="57014" cy="5011649"/>
          </a:xfrm>
        </p:grpSpPr>
        <p:sp>
          <p:nvSpPr>
            <p:cNvPr id="4" name="Freeform 4"/>
            <p:cNvSpPr/>
            <p:nvPr/>
          </p:nvSpPr>
          <p:spPr>
            <a:xfrm>
              <a:off x="0" y="0"/>
              <a:ext cx="57014" cy="5011649"/>
            </a:xfrm>
            <a:custGeom>
              <a:avLst/>
              <a:gdLst/>
              <a:ahLst/>
              <a:cxnLst/>
              <a:rect l="l" t="t" r="r" b="b"/>
              <a:pathLst>
                <a:path w="57014" h="5011649">
                  <a:moveTo>
                    <a:pt x="0" y="0"/>
                  </a:moveTo>
                  <a:lnTo>
                    <a:pt x="57014" y="0"/>
                  </a:lnTo>
                  <a:lnTo>
                    <a:pt x="57014" y="5011649"/>
                  </a:lnTo>
                  <a:lnTo>
                    <a:pt x="0" y="5011649"/>
                  </a:lnTo>
                  <a:close/>
                </a:path>
              </a:pathLst>
            </a:custGeom>
            <a:solidFill>
              <a:srgbClr val="593C8F"/>
            </a:solidFill>
          </p:spPr>
        </p:sp>
        <p:sp>
          <p:nvSpPr>
            <p:cNvPr id="5" name="TextBox 5"/>
            <p:cNvSpPr txBox="1"/>
            <p:nvPr/>
          </p:nvSpPr>
          <p:spPr>
            <a:xfrm>
              <a:off x="0" y="-47625"/>
              <a:ext cx="57014" cy="5059274"/>
            </a:xfrm>
            <a:prstGeom prst="rect">
              <a:avLst/>
            </a:prstGeom>
          </p:spPr>
          <p:txBody>
            <a:bodyPr lIns="50800" tIns="50800" rIns="50800" bIns="50800" rtlCol="0" anchor="ctr"/>
            <a:lstStyle/>
            <a:p>
              <a:pPr algn="ctr">
                <a:lnSpc>
                  <a:spcPts val="2660"/>
                </a:lnSpc>
              </a:pPr>
            </a:p>
          </p:txBody>
        </p:sp>
      </p:grpSp>
      <p:grpSp>
        <p:nvGrpSpPr>
          <p:cNvPr id="6" name="Group 6"/>
          <p:cNvGrpSpPr/>
          <p:nvPr/>
        </p:nvGrpSpPr>
        <p:grpSpPr>
          <a:xfrm rot="0">
            <a:off x="873833" y="200586"/>
            <a:ext cx="5750184" cy="2255252"/>
            <a:chOff x="0" y="-45587"/>
            <a:chExt cx="1514452" cy="593976"/>
          </a:xfrm>
        </p:grpSpPr>
        <p:sp>
          <p:nvSpPr>
            <p:cNvPr id="7" name="Freeform 7"/>
            <p:cNvSpPr/>
            <p:nvPr/>
          </p:nvSpPr>
          <p:spPr>
            <a:xfrm>
              <a:off x="0" y="0"/>
              <a:ext cx="1514452" cy="508251"/>
            </a:xfrm>
            <a:custGeom>
              <a:avLst/>
              <a:gdLst/>
              <a:ahLst/>
              <a:cxnLst/>
              <a:rect l="l" t="t" r="r" b="b"/>
              <a:pathLst>
                <a:path w="1514452" h="508251">
                  <a:moveTo>
                    <a:pt x="68665" y="0"/>
                  </a:moveTo>
                  <a:lnTo>
                    <a:pt x="1445786" y="0"/>
                  </a:lnTo>
                  <a:cubicBezTo>
                    <a:pt x="1463998" y="0"/>
                    <a:pt x="1481463" y="7234"/>
                    <a:pt x="1494340" y="20112"/>
                  </a:cubicBezTo>
                  <a:cubicBezTo>
                    <a:pt x="1507217" y="32989"/>
                    <a:pt x="1514452" y="50454"/>
                    <a:pt x="1514452" y="68665"/>
                  </a:cubicBezTo>
                  <a:lnTo>
                    <a:pt x="1514452" y="439586"/>
                  </a:lnTo>
                  <a:cubicBezTo>
                    <a:pt x="1514452" y="477508"/>
                    <a:pt x="1483709" y="508251"/>
                    <a:pt x="1445786" y="508251"/>
                  </a:cubicBezTo>
                  <a:lnTo>
                    <a:pt x="68665" y="508251"/>
                  </a:lnTo>
                  <a:cubicBezTo>
                    <a:pt x="50454" y="508251"/>
                    <a:pt x="32989" y="501017"/>
                    <a:pt x="20112" y="488139"/>
                  </a:cubicBezTo>
                  <a:cubicBezTo>
                    <a:pt x="7234" y="475262"/>
                    <a:pt x="0" y="457797"/>
                    <a:pt x="0" y="439586"/>
                  </a:cubicBezTo>
                  <a:lnTo>
                    <a:pt x="0" y="68665"/>
                  </a:lnTo>
                  <a:cubicBezTo>
                    <a:pt x="0" y="30742"/>
                    <a:pt x="30742" y="0"/>
                    <a:pt x="68665" y="0"/>
                  </a:cubicBezTo>
                  <a:close/>
                </a:path>
              </a:pathLst>
            </a:custGeom>
            <a:solidFill>
              <a:srgbClr val="000000">
                <a:alpha val="0"/>
              </a:srgbClr>
            </a:solidFill>
            <a:ln w="38100" cap="rnd">
              <a:solidFill>
                <a:srgbClr val="000000"/>
              </a:solidFill>
              <a:prstDash val="solid"/>
              <a:round/>
            </a:ln>
          </p:spPr>
        </p:sp>
        <p:sp>
          <p:nvSpPr>
            <p:cNvPr id="8" name="TextBox 8"/>
            <p:cNvSpPr txBox="1"/>
            <p:nvPr/>
          </p:nvSpPr>
          <p:spPr>
            <a:xfrm>
              <a:off x="0" y="-45587"/>
              <a:ext cx="1514452" cy="593976"/>
            </a:xfrm>
            <a:prstGeom prst="rect">
              <a:avLst/>
            </a:prstGeom>
          </p:spPr>
          <p:txBody>
            <a:bodyPr lIns="50800" tIns="50800" rIns="50800" bIns="50800" rtlCol="0" anchor="ctr"/>
            <a:lstStyle/>
            <a:p>
              <a:pPr algn="ctr">
                <a:lnSpc>
                  <a:spcPts val="2800"/>
                </a:lnSpc>
              </a:pPr>
              <a:r>
                <a:rPr lang="en-US" sz="2000">
                  <a:solidFill>
                    <a:srgbClr val="593C8F"/>
                  </a:solidFill>
                  <a:latin typeface="Arial Bold" panose="020B0802020202020204"/>
                </a:rPr>
                <a:t>SELECT * FROM  employee WHERE employee_name="Muhammad Raheel";</a:t>
              </a:r>
              <a:endParaRPr lang="en-US" sz="2000">
                <a:solidFill>
                  <a:srgbClr val="593C8F"/>
                </a:solidFill>
                <a:latin typeface="Arial Bold" panose="020B0802020202020204"/>
              </a:endParaRPr>
            </a:p>
            <a:p>
              <a:pPr algn="ctr">
                <a:lnSpc>
                  <a:spcPts val="2800"/>
                </a:lnSpc>
              </a:pPr>
              <a:r>
                <a:rPr lang="en-US" sz="2000">
                  <a:solidFill>
                    <a:srgbClr val="593C8F"/>
                  </a:solidFill>
                  <a:latin typeface="Arial Bold" panose="020B0802020202020204"/>
                </a:rPr>
                <a:t>...................or.......................</a:t>
              </a:r>
              <a:endParaRPr lang="en-US" sz="2000">
                <a:solidFill>
                  <a:srgbClr val="593C8F"/>
                </a:solidFill>
                <a:latin typeface="Arial Bold" panose="020B0802020202020204"/>
              </a:endParaRPr>
            </a:p>
            <a:p>
              <a:pPr algn="ctr">
                <a:lnSpc>
                  <a:spcPts val="2800"/>
                </a:lnSpc>
              </a:pPr>
              <a:r>
                <a:rPr lang="en-US" sz="2000">
                  <a:solidFill>
                    <a:srgbClr val="593C8F"/>
                  </a:solidFill>
                  <a:latin typeface="Arial Bold" panose="020B0802020202020204"/>
                </a:rPr>
                <a:t>select * from employee where employee_name="Muhammad Raheel";</a:t>
              </a:r>
              <a:endParaRPr lang="en-US" sz="2000">
                <a:solidFill>
                  <a:srgbClr val="593C8F"/>
                </a:solidFill>
                <a:latin typeface="Arial Bold" panose="020B0802020202020204"/>
              </a:endParaRPr>
            </a:p>
          </p:txBody>
        </p:sp>
      </p:grpSp>
      <p:grpSp>
        <p:nvGrpSpPr>
          <p:cNvPr id="9" name="Group 9"/>
          <p:cNvGrpSpPr/>
          <p:nvPr/>
        </p:nvGrpSpPr>
        <p:grpSpPr>
          <a:xfrm rot="0">
            <a:off x="11110924" y="5469270"/>
            <a:ext cx="6799954" cy="2447276"/>
            <a:chOff x="0" y="-45587"/>
            <a:chExt cx="1790934" cy="644550"/>
          </a:xfrm>
        </p:grpSpPr>
        <p:sp>
          <p:nvSpPr>
            <p:cNvPr id="10" name="Freeform 10"/>
            <p:cNvSpPr/>
            <p:nvPr/>
          </p:nvSpPr>
          <p:spPr>
            <a:xfrm>
              <a:off x="0" y="0"/>
              <a:ext cx="1790934" cy="558825"/>
            </a:xfrm>
            <a:custGeom>
              <a:avLst/>
              <a:gdLst/>
              <a:ahLst/>
              <a:cxnLst/>
              <a:rect l="l" t="t" r="r" b="b"/>
              <a:pathLst>
                <a:path w="1790934" h="558825">
                  <a:moveTo>
                    <a:pt x="58065" y="0"/>
                  </a:moveTo>
                  <a:lnTo>
                    <a:pt x="1732869" y="0"/>
                  </a:lnTo>
                  <a:cubicBezTo>
                    <a:pt x="1748269" y="0"/>
                    <a:pt x="1763038" y="6118"/>
                    <a:pt x="1773928" y="17007"/>
                  </a:cubicBezTo>
                  <a:cubicBezTo>
                    <a:pt x="1784817" y="27896"/>
                    <a:pt x="1790934" y="42665"/>
                    <a:pt x="1790934" y="58065"/>
                  </a:cubicBezTo>
                  <a:lnTo>
                    <a:pt x="1790934" y="500760"/>
                  </a:lnTo>
                  <a:cubicBezTo>
                    <a:pt x="1790934" y="532829"/>
                    <a:pt x="1764938" y="558825"/>
                    <a:pt x="1732869" y="558825"/>
                  </a:cubicBezTo>
                  <a:lnTo>
                    <a:pt x="58065" y="558825"/>
                  </a:lnTo>
                  <a:cubicBezTo>
                    <a:pt x="25996" y="558825"/>
                    <a:pt x="0" y="532829"/>
                    <a:pt x="0" y="500760"/>
                  </a:cubicBezTo>
                  <a:lnTo>
                    <a:pt x="0" y="58065"/>
                  </a:lnTo>
                  <a:cubicBezTo>
                    <a:pt x="0" y="25996"/>
                    <a:pt x="25996" y="0"/>
                    <a:pt x="58065" y="0"/>
                  </a:cubicBezTo>
                  <a:close/>
                </a:path>
              </a:pathLst>
            </a:custGeom>
            <a:solidFill>
              <a:srgbClr val="000000">
                <a:alpha val="0"/>
              </a:srgbClr>
            </a:solidFill>
            <a:ln w="38100" cap="rnd">
              <a:solidFill>
                <a:srgbClr val="000000"/>
              </a:solidFill>
              <a:prstDash val="solid"/>
              <a:round/>
            </a:ln>
          </p:spPr>
        </p:sp>
        <p:sp>
          <p:nvSpPr>
            <p:cNvPr id="11" name="TextBox 11"/>
            <p:cNvSpPr txBox="1"/>
            <p:nvPr/>
          </p:nvSpPr>
          <p:spPr>
            <a:xfrm>
              <a:off x="0" y="-45587"/>
              <a:ext cx="1790934" cy="644550"/>
            </a:xfrm>
            <a:prstGeom prst="rect">
              <a:avLst/>
            </a:prstGeom>
          </p:spPr>
          <p:txBody>
            <a:bodyPr lIns="50800" tIns="50800" rIns="50800" bIns="50800" rtlCol="0" anchor="ctr"/>
            <a:lstStyle/>
            <a:p>
              <a:pPr algn="ctr">
                <a:lnSpc>
                  <a:spcPts val="3080"/>
                </a:lnSpc>
              </a:pPr>
              <a:r>
                <a:rPr lang="en-US" sz="2200">
                  <a:solidFill>
                    <a:srgbClr val="593C8F"/>
                  </a:solidFill>
                  <a:latin typeface="Arial Bold" panose="020B0802020202020204"/>
                </a:rPr>
                <a:t>SELECT * FROM employee ORDER BY employee_name ASC;</a:t>
              </a:r>
              <a:endParaRPr lang="en-US" sz="2200">
                <a:solidFill>
                  <a:srgbClr val="593C8F"/>
                </a:solidFill>
                <a:latin typeface="Arial Bold" panose="020B0802020202020204"/>
              </a:endParaRPr>
            </a:p>
            <a:p>
              <a:pPr algn="ctr">
                <a:lnSpc>
                  <a:spcPts val="3080"/>
                </a:lnSpc>
              </a:pPr>
              <a:r>
                <a:rPr lang="en-US" sz="2200">
                  <a:solidFill>
                    <a:srgbClr val="593C8F"/>
                  </a:solidFill>
                  <a:latin typeface="Arial Bold" panose="020B0802020202020204"/>
                </a:rPr>
                <a:t>...............or..................</a:t>
              </a:r>
              <a:endParaRPr lang="en-US" sz="2200">
                <a:solidFill>
                  <a:srgbClr val="593C8F"/>
                </a:solidFill>
                <a:latin typeface="Arial Bold" panose="020B0802020202020204"/>
              </a:endParaRPr>
            </a:p>
            <a:p>
              <a:pPr algn="ctr">
                <a:lnSpc>
                  <a:spcPts val="3080"/>
                </a:lnSpc>
              </a:pPr>
              <a:r>
                <a:rPr lang="en-US" sz="2200">
                  <a:solidFill>
                    <a:srgbClr val="593C8F"/>
                  </a:solidFill>
                  <a:latin typeface="Arial Bold" panose="020B0802020202020204"/>
                </a:rPr>
                <a:t>select * from employee order by employee_name asc;</a:t>
              </a:r>
              <a:endParaRPr lang="en-US" sz="2200">
                <a:solidFill>
                  <a:srgbClr val="593C8F"/>
                </a:solidFill>
                <a:latin typeface="Arial Bold" panose="020B0802020202020204"/>
              </a:endParaRPr>
            </a:p>
          </p:txBody>
        </p:sp>
      </p:grpSp>
      <p:sp>
        <p:nvSpPr>
          <p:cNvPr id="12" name="Freeform 12"/>
          <p:cNvSpPr/>
          <p:nvPr/>
        </p:nvSpPr>
        <p:spPr>
          <a:xfrm>
            <a:off x="7007862" y="796858"/>
            <a:ext cx="11030277" cy="3013162"/>
          </a:xfrm>
          <a:custGeom>
            <a:avLst/>
            <a:gdLst/>
            <a:ahLst/>
            <a:cxnLst/>
            <a:rect l="l" t="t" r="r" b="b"/>
            <a:pathLst>
              <a:path w="11030277" h="3013162">
                <a:moveTo>
                  <a:pt x="0" y="0"/>
                </a:moveTo>
                <a:lnTo>
                  <a:pt x="11030277" y="0"/>
                </a:lnTo>
                <a:lnTo>
                  <a:pt x="11030277" y="3013162"/>
                </a:lnTo>
                <a:lnTo>
                  <a:pt x="0" y="3013162"/>
                </a:lnTo>
                <a:lnTo>
                  <a:pt x="0" y="0"/>
                </a:lnTo>
                <a:close/>
              </a:path>
            </a:pathLst>
          </a:custGeom>
          <a:blipFill>
            <a:blip r:embed="rId2"/>
            <a:stretch>
              <a:fillRect b="-687"/>
            </a:stretch>
          </a:blipFill>
        </p:spPr>
      </p:sp>
      <p:sp>
        <p:nvSpPr>
          <p:cNvPr id="13" name="Freeform 13"/>
          <p:cNvSpPr/>
          <p:nvPr/>
        </p:nvSpPr>
        <p:spPr>
          <a:xfrm>
            <a:off x="873833" y="5143500"/>
            <a:ext cx="9519688" cy="4864881"/>
          </a:xfrm>
          <a:custGeom>
            <a:avLst/>
            <a:gdLst/>
            <a:ahLst/>
            <a:cxnLst/>
            <a:rect l="l" t="t" r="r" b="b"/>
            <a:pathLst>
              <a:path w="9519688" h="4864881">
                <a:moveTo>
                  <a:pt x="0" y="0"/>
                </a:moveTo>
                <a:lnTo>
                  <a:pt x="9519688" y="0"/>
                </a:lnTo>
                <a:lnTo>
                  <a:pt x="9519688" y="4864881"/>
                </a:lnTo>
                <a:lnTo>
                  <a:pt x="0" y="4864881"/>
                </a:lnTo>
                <a:lnTo>
                  <a:pt x="0" y="0"/>
                </a:lnTo>
                <a:close/>
              </a:path>
            </a:pathLst>
          </a:custGeom>
          <a:blipFill>
            <a:blip r:embed="rId3"/>
            <a:stretch>
              <a:fillRect/>
            </a:stretch>
          </a:blipFill>
        </p:spPr>
      </p:sp>
      <p:sp>
        <p:nvSpPr>
          <p:cNvPr id="14" name="TextBox 14"/>
          <p:cNvSpPr txBox="1"/>
          <p:nvPr/>
        </p:nvSpPr>
        <p:spPr>
          <a:xfrm>
            <a:off x="873833" y="2620696"/>
            <a:ext cx="5750184" cy="1602105"/>
          </a:xfrm>
          <a:prstGeom prst="rect">
            <a:avLst/>
          </a:prstGeom>
        </p:spPr>
        <p:txBody>
          <a:bodyPr lIns="0" tIns="0" rIns="0" bIns="0" rtlCol="0" anchor="t">
            <a:spAutoFit/>
          </a:bodyPr>
          <a:lstStyle/>
          <a:p>
            <a:pPr algn="just">
              <a:lnSpc>
                <a:spcPts val="2520"/>
              </a:lnSpc>
              <a:spcBef>
                <a:spcPct val="0"/>
              </a:spcBef>
            </a:pPr>
            <a:r>
              <a:rPr lang="en-US" sz="1800">
                <a:solidFill>
                  <a:srgbClr val="000000"/>
                </a:solidFill>
                <a:latin typeface="Arial" panose="020B0604020202020204"/>
              </a:rPr>
              <a:t>The query "SELECT * FROM employee WHERE employee_name='Muhammad Raheel';" fetches all records from the "employee" table where the "employee_name" column matches the value 'Muhammad Raheel'.</a:t>
            </a:r>
            <a:endParaRPr lang="en-US" sz="1800">
              <a:solidFill>
                <a:srgbClr val="000000"/>
              </a:solidFill>
              <a:latin typeface="Arial" panose="020B0604020202020204"/>
            </a:endParaRPr>
          </a:p>
        </p:txBody>
      </p:sp>
      <p:sp>
        <p:nvSpPr>
          <p:cNvPr id="15" name="TextBox 15"/>
          <p:cNvSpPr txBox="1"/>
          <p:nvPr/>
        </p:nvSpPr>
        <p:spPr>
          <a:xfrm>
            <a:off x="11010982" y="7970520"/>
            <a:ext cx="6999838" cy="1287780"/>
          </a:xfrm>
          <a:prstGeom prst="rect">
            <a:avLst/>
          </a:prstGeom>
        </p:spPr>
        <p:txBody>
          <a:bodyPr lIns="0" tIns="0" rIns="0" bIns="0" rtlCol="0" anchor="t">
            <a:spAutoFit/>
          </a:bodyPr>
          <a:lstStyle/>
          <a:p>
            <a:pPr algn="just">
              <a:lnSpc>
                <a:spcPts val="2520"/>
              </a:lnSpc>
              <a:spcBef>
                <a:spcPct val="0"/>
              </a:spcBef>
            </a:pPr>
            <a:r>
              <a:rPr lang="en-US" sz="1800">
                <a:solidFill>
                  <a:srgbClr val="000000"/>
                </a:solidFill>
                <a:latin typeface="Arial" panose="020B0604020202020204"/>
              </a:rPr>
              <a:t>The query "SELECT * FROM employee ORDER BY employee_name ASC;" retrieves all records from the "employee" table and arranges them in ascending order based on the values in the "employee_name" column.</a:t>
            </a:r>
            <a:endParaRPr lang="en-US" sz="1800">
              <a:solidFill>
                <a:srgbClr val="000000"/>
              </a:solidFill>
              <a:latin typeface="Arial" panose="020B0604020202020204"/>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alphaModFix amt="30000"/>
            </a:blip>
            <a:stretch>
              <a:fillRect l="-20312" r="-20312"/>
            </a:stretch>
          </a:blipFill>
        </p:spPr>
      </p:sp>
      <p:grpSp>
        <p:nvGrpSpPr>
          <p:cNvPr id="3" name="Group 3"/>
          <p:cNvGrpSpPr/>
          <p:nvPr/>
        </p:nvGrpSpPr>
        <p:grpSpPr>
          <a:xfrm rot="5400000">
            <a:off x="8980638" y="-4789806"/>
            <a:ext cx="216476" cy="19028603"/>
            <a:chOff x="0" y="0"/>
            <a:chExt cx="57014" cy="5011649"/>
          </a:xfrm>
        </p:grpSpPr>
        <p:sp>
          <p:nvSpPr>
            <p:cNvPr id="4" name="Freeform 4"/>
            <p:cNvSpPr/>
            <p:nvPr/>
          </p:nvSpPr>
          <p:spPr>
            <a:xfrm>
              <a:off x="0" y="0"/>
              <a:ext cx="57014" cy="5011649"/>
            </a:xfrm>
            <a:custGeom>
              <a:avLst/>
              <a:gdLst/>
              <a:ahLst/>
              <a:cxnLst/>
              <a:rect l="l" t="t" r="r" b="b"/>
              <a:pathLst>
                <a:path w="57014" h="5011649">
                  <a:moveTo>
                    <a:pt x="0" y="0"/>
                  </a:moveTo>
                  <a:lnTo>
                    <a:pt x="57014" y="0"/>
                  </a:lnTo>
                  <a:lnTo>
                    <a:pt x="57014" y="5011649"/>
                  </a:lnTo>
                  <a:lnTo>
                    <a:pt x="0" y="5011649"/>
                  </a:lnTo>
                  <a:close/>
                </a:path>
              </a:pathLst>
            </a:custGeom>
            <a:solidFill>
              <a:srgbClr val="593C8F"/>
            </a:solidFill>
          </p:spPr>
        </p:sp>
        <p:sp>
          <p:nvSpPr>
            <p:cNvPr id="5" name="TextBox 5"/>
            <p:cNvSpPr txBox="1"/>
            <p:nvPr/>
          </p:nvSpPr>
          <p:spPr>
            <a:xfrm>
              <a:off x="0" y="-47625"/>
              <a:ext cx="57014" cy="5059274"/>
            </a:xfrm>
            <a:prstGeom prst="rect">
              <a:avLst/>
            </a:prstGeom>
          </p:spPr>
          <p:txBody>
            <a:bodyPr lIns="50800" tIns="50800" rIns="50800" bIns="50800" rtlCol="0" anchor="ctr"/>
            <a:lstStyle/>
            <a:p>
              <a:pPr algn="ctr">
                <a:lnSpc>
                  <a:spcPts val="2660"/>
                </a:lnSpc>
              </a:pPr>
            </a:p>
          </p:txBody>
        </p:sp>
      </p:grpSp>
      <p:grpSp>
        <p:nvGrpSpPr>
          <p:cNvPr id="6" name="Group 6"/>
          <p:cNvGrpSpPr/>
          <p:nvPr/>
        </p:nvGrpSpPr>
        <p:grpSpPr>
          <a:xfrm rot="0">
            <a:off x="873833" y="200586"/>
            <a:ext cx="5750184" cy="2255252"/>
            <a:chOff x="0" y="-45587"/>
            <a:chExt cx="1514452" cy="593976"/>
          </a:xfrm>
        </p:grpSpPr>
        <p:sp>
          <p:nvSpPr>
            <p:cNvPr id="7" name="Freeform 7"/>
            <p:cNvSpPr/>
            <p:nvPr/>
          </p:nvSpPr>
          <p:spPr>
            <a:xfrm>
              <a:off x="0" y="0"/>
              <a:ext cx="1514452" cy="508251"/>
            </a:xfrm>
            <a:custGeom>
              <a:avLst/>
              <a:gdLst/>
              <a:ahLst/>
              <a:cxnLst/>
              <a:rect l="l" t="t" r="r" b="b"/>
              <a:pathLst>
                <a:path w="1514452" h="508251">
                  <a:moveTo>
                    <a:pt x="68665" y="0"/>
                  </a:moveTo>
                  <a:lnTo>
                    <a:pt x="1445786" y="0"/>
                  </a:lnTo>
                  <a:cubicBezTo>
                    <a:pt x="1463998" y="0"/>
                    <a:pt x="1481463" y="7234"/>
                    <a:pt x="1494340" y="20112"/>
                  </a:cubicBezTo>
                  <a:cubicBezTo>
                    <a:pt x="1507217" y="32989"/>
                    <a:pt x="1514452" y="50454"/>
                    <a:pt x="1514452" y="68665"/>
                  </a:cubicBezTo>
                  <a:lnTo>
                    <a:pt x="1514452" y="439586"/>
                  </a:lnTo>
                  <a:cubicBezTo>
                    <a:pt x="1514452" y="477508"/>
                    <a:pt x="1483709" y="508251"/>
                    <a:pt x="1445786" y="508251"/>
                  </a:cubicBezTo>
                  <a:lnTo>
                    <a:pt x="68665" y="508251"/>
                  </a:lnTo>
                  <a:cubicBezTo>
                    <a:pt x="50454" y="508251"/>
                    <a:pt x="32989" y="501017"/>
                    <a:pt x="20112" y="488139"/>
                  </a:cubicBezTo>
                  <a:cubicBezTo>
                    <a:pt x="7234" y="475262"/>
                    <a:pt x="0" y="457797"/>
                    <a:pt x="0" y="439586"/>
                  </a:cubicBezTo>
                  <a:lnTo>
                    <a:pt x="0" y="68665"/>
                  </a:lnTo>
                  <a:cubicBezTo>
                    <a:pt x="0" y="30742"/>
                    <a:pt x="30742" y="0"/>
                    <a:pt x="68665" y="0"/>
                  </a:cubicBezTo>
                  <a:close/>
                </a:path>
              </a:pathLst>
            </a:custGeom>
            <a:solidFill>
              <a:srgbClr val="000000">
                <a:alpha val="0"/>
              </a:srgbClr>
            </a:solidFill>
            <a:ln w="38100" cap="rnd">
              <a:solidFill>
                <a:srgbClr val="000000"/>
              </a:solidFill>
              <a:prstDash val="solid"/>
              <a:round/>
            </a:ln>
          </p:spPr>
        </p:sp>
        <p:sp>
          <p:nvSpPr>
            <p:cNvPr id="8" name="TextBox 8"/>
            <p:cNvSpPr txBox="1"/>
            <p:nvPr/>
          </p:nvSpPr>
          <p:spPr>
            <a:xfrm>
              <a:off x="0" y="-45587"/>
              <a:ext cx="1514452" cy="593976"/>
            </a:xfrm>
            <a:prstGeom prst="rect">
              <a:avLst/>
            </a:prstGeom>
          </p:spPr>
          <p:txBody>
            <a:bodyPr lIns="50800" tIns="50800" rIns="50800" bIns="50800" rtlCol="0" anchor="ctr"/>
            <a:lstStyle/>
            <a:p>
              <a:pPr algn="ctr">
                <a:lnSpc>
                  <a:spcPts val="2800"/>
                </a:lnSpc>
              </a:pPr>
              <a:r>
                <a:rPr lang="en-US" sz="2000">
                  <a:solidFill>
                    <a:srgbClr val="593C8F"/>
                  </a:solidFill>
                  <a:latin typeface="Arial Bold" panose="020B0802020202020204"/>
                </a:rPr>
                <a:t>SELECT * FROM employee ORDER BY employee_name DESC;</a:t>
              </a:r>
              <a:endParaRPr lang="en-US" sz="2000">
                <a:solidFill>
                  <a:srgbClr val="593C8F"/>
                </a:solidFill>
                <a:latin typeface="Arial Bold" panose="020B0802020202020204"/>
              </a:endParaRPr>
            </a:p>
            <a:p>
              <a:pPr algn="ctr">
                <a:lnSpc>
                  <a:spcPts val="2800"/>
                </a:lnSpc>
              </a:pPr>
              <a:r>
                <a:rPr lang="en-US" sz="2000">
                  <a:solidFill>
                    <a:srgbClr val="593C8F"/>
                  </a:solidFill>
                  <a:latin typeface="Arial Bold" panose="020B0802020202020204"/>
                </a:rPr>
                <a:t>.......................or......................</a:t>
              </a:r>
              <a:endParaRPr lang="en-US" sz="2000">
                <a:solidFill>
                  <a:srgbClr val="593C8F"/>
                </a:solidFill>
                <a:latin typeface="Arial Bold" panose="020B0802020202020204"/>
              </a:endParaRPr>
            </a:p>
            <a:p>
              <a:pPr algn="ctr">
                <a:lnSpc>
                  <a:spcPts val="2800"/>
                </a:lnSpc>
              </a:pPr>
              <a:r>
                <a:rPr lang="en-US" sz="2000">
                  <a:solidFill>
                    <a:srgbClr val="593C8F"/>
                  </a:solidFill>
                  <a:latin typeface="Arial Bold" panose="020B0802020202020204"/>
                </a:rPr>
                <a:t>select * from employee order by employee_name desc;</a:t>
              </a:r>
              <a:endParaRPr lang="en-US" sz="2000">
                <a:solidFill>
                  <a:srgbClr val="593C8F"/>
                </a:solidFill>
                <a:latin typeface="Arial Bold" panose="020B0802020202020204"/>
              </a:endParaRPr>
            </a:p>
          </p:txBody>
        </p:sp>
      </p:grpSp>
      <p:grpSp>
        <p:nvGrpSpPr>
          <p:cNvPr id="9" name="Group 9"/>
          <p:cNvGrpSpPr/>
          <p:nvPr/>
        </p:nvGrpSpPr>
        <p:grpSpPr>
          <a:xfrm rot="0">
            <a:off x="11510390" y="5614374"/>
            <a:ext cx="4915778" cy="2893312"/>
            <a:chOff x="0" y="0"/>
            <a:chExt cx="1294691" cy="762024"/>
          </a:xfrm>
        </p:grpSpPr>
        <p:sp>
          <p:nvSpPr>
            <p:cNvPr id="10" name="Freeform 10"/>
            <p:cNvSpPr/>
            <p:nvPr/>
          </p:nvSpPr>
          <p:spPr>
            <a:xfrm>
              <a:off x="0" y="0"/>
              <a:ext cx="1294691" cy="661679"/>
            </a:xfrm>
            <a:custGeom>
              <a:avLst/>
              <a:gdLst/>
              <a:ahLst/>
              <a:cxnLst/>
              <a:rect l="l" t="t" r="r" b="b"/>
              <a:pathLst>
                <a:path w="1294691" h="661679">
                  <a:moveTo>
                    <a:pt x="80321" y="0"/>
                  </a:moveTo>
                  <a:lnTo>
                    <a:pt x="1214370" y="0"/>
                  </a:lnTo>
                  <a:cubicBezTo>
                    <a:pt x="1258730" y="0"/>
                    <a:pt x="1294691" y="35961"/>
                    <a:pt x="1294691" y="80321"/>
                  </a:cubicBezTo>
                  <a:lnTo>
                    <a:pt x="1294691" y="581359"/>
                  </a:lnTo>
                  <a:cubicBezTo>
                    <a:pt x="1294691" y="625719"/>
                    <a:pt x="1258730" y="661679"/>
                    <a:pt x="1214370" y="661679"/>
                  </a:cubicBezTo>
                  <a:lnTo>
                    <a:pt x="80321" y="661679"/>
                  </a:lnTo>
                  <a:cubicBezTo>
                    <a:pt x="35961" y="661679"/>
                    <a:pt x="0" y="625719"/>
                    <a:pt x="0" y="581359"/>
                  </a:cubicBezTo>
                  <a:lnTo>
                    <a:pt x="0" y="80321"/>
                  </a:lnTo>
                  <a:cubicBezTo>
                    <a:pt x="0" y="35961"/>
                    <a:pt x="35961" y="0"/>
                    <a:pt x="80321" y="0"/>
                  </a:cubicBezTo>
                  <a:close/>
                </a:path>
              </a:pathLst>
            </a:custGeom>
            <a:solidFill>
              <a:srgbClr val="000000">
                <a:alpha val="0"/>
              </a:srgbClr>
            </a:solidFill>
            <a:ln w="38100" cap="rnd">
              <a:solidFill>
                <a:srgbClr val="000000"/>
              </a:solidFill>
              <a:prstDash val="solid"/>
              <a:round/>
            </a:ln>
          </p:spPr>
        </p:sp>
        <p:sp>
          <p:nvSpPr>
            <p:cNvPr id="11" name="TextBox 11"/>
            <p:cNvSpPr txBox="1"/>
            <p:nvPr/>
          </p:nvSpPr>
          <p:spPr>
            <a:xfrm>
              <a:off x="0" y="14620"/>
              <a:ext cx="1294691" cy="747404"/>
            </a:xfrm>
            <a:prstGeom prst="rect">
              <a:avLst/>
            </a:prstGeom>
          </p:spPr>
          <p:txBody>
            <a:bodyPr lIns="50800" tIns="50800" rIns="50800" bIns="50800" rtlCol="0" anchor="ctr"/>
            <a:lstStyle/>
            <a:p>
              <a:pPr algn="ctr">
                <a:lnSpc>
                  <a:spcPts val="3080"/>
                </a:lnSpc>
              </a:pPr>
              <a:r>
                <a:rPr lang="en-US" sz="2200">
                  <a:solidFill>
                    <a:srgbClr val="593C8F"/>
                  </a:solidFill>
                  <a:latin typeface="Arial Bold" panose="020B0802020202020204"/>
                </a:rPr>
                <a:t>DELETE FROM employee WHERE employee_name='Steve J';</a:t>
              </a:r>
              <a:endParaRPr lang="en-US" sz="2200">
                <a:solidFill>
                  <a:srgbClr val="593C8F"/>
                </a:solidFill>
                <a:latin typeface="Arial Bold" panose="020B0802020202020204"/>
              </a:endParaRPr>
            </a:p>
            <a:p>
              <a:pPr algn="ctr">
                <a:lnSpc>
                  <a:spcPts val="3080"/>
                </a:lnSpc>
              </a:pPr>
              <a:r>
                <a:rPr lang="en-US" sz="2200">
                  <a:solidFill>
                    <a:srgbClr val="593C8F"/>
                  </a:solidFill>
                  <a:latin typeface="Arial Bold" panose="020B0802020202020204"/>
                </a:rPr>
                <a:t>...................or......................</a:t>
              </a:r>
              <a:endParaRPr lang="en-US" sz="2200">
                <a:solidFill>
                  <a:srgbClr val="593C8F"/>
                </a:solidFill>
                <a:latin typeface="Arial Bold" panose="020B0802020202020204"/>
              </a:endParaRPr>
            </a:p>
            <a:p>
              <a:pPr algn="ctr">
                <a:lnSpc>
                  <a:spcPts val="3080"/>
                </a:lnSpc>
              </a:pPr>
              <a:r>
                <a:rPr lang="en-US" sz="2200">
                  <a:solidFill>
                    <a:srgbClr val="593C8F"/>
                  </a:solidFill>
                  <a:latin typeface="Arial Bold" panose="020B0802020202020204"/>
                </a:rPr>
                <a:t>delete from employee where employee_name='Steve J';</a:t>
              </a:r>
              <a:endParaRPr lang="en-US" sz="2200">
                <a:solidFill>
                  <a:srgbClr val="593C8F"/>
                </a:solidFill>
                <a:latin typeface="Arial Bold" panose="020B0802020202020204"/>
              </a:endParaRPr>
            </a:p>
            <a:p>
              <a:pPr algn="ctr">
                <a:lnSpc>
                  <a:spcPts val="3080"/>
                </a:lnSpc>
              </a:pPr>
            </a:p>
          </p:txBody>
        </p:sp>
      </p:grpSp>
      <p:sp>
        <p:nvSpPr>
          <p:cNvPr id="12" name="Freeform 12"/>
          <p:cNvSpPr/>
          <p:nvPr/>
        </p:nvSpPr>
        <p:spPr>
          <a:xfrm>
            <a:off x="8306697" y="216514"/>
            <a:ext cx="8952603" cy="4173849"/>
          </a:xfrm>
          <a:custGeom>
            <a:avLst/>
            <a:gdLst/>
            <a:ahLst/>
            <a:cxnLst/>
            <a:rect l="l" t="t" r="r" b="b"/>
            <a:pathLst>
              <a:path w="8952603" h="4173849">
                <a:moveTo>
                  <a:pt x="0" y="0"/>
                </a:moveTo>
                <a:lnTo>
                  <a:pt x="8952603" y="0"/>
                </a:lnTo>
                <a:lnTo>
                  <a:pt x="8952603" y="4173849"/>
                </a:lnTo>
                <a:lnTo>
                  <a:pt x="0" y="4173849"/>
                </a:lnTo>
                <a:lnTo>
                  <a:pt x="0" y="0"/>
                </a:lnTo>
                <a:close/>
              </a:path>
            </a:pathLst>
          </a:custGeom>
          <a:blipFill>
            <a:blip r:embed="rId2"/>
            <a:stretch>
              <a:fillRect/>
            </a:stretch>
          </a:blipFill>
        </p:spPr>
      </p:sp>
      <p:sp>
        <p:nvSpPr>
          <p:cNvPr id="13" name="Freeform 13"/>
          <p:cNvSpPr/>
          <p:nvPr/>
        </p:nvSpPr>
        <p:spPr>
          <a:xfrm>
            <a:off x="1904667" y="6870531"/>
            <a:ext cx="6223967" cy="3305342"/>
          </a:xfrm>
          <a:custGeom>
            <a:avLst/>
            <a:gdLst/>
            <a:ahLst/>
            <a:cxnLst/>
            <a:rect l="l" t="t" r="r" b="b"/>
            <a:pathLst>
              <a:path w="6223967" h="3305342">
                <a:moveTo>
                  <a:pt x="0" y="0"/>
                </a:moveTo>
                <a:lnTo>
                  <a:pt x="6223967" y="0"/>
                </a:lnTo>
                <a:lnTo>
                  <a:pt x="6223967" y="3305342"/>
                </a:lnTo>
                <a:lnTo>
                  <a:pt x="0" y="3305342"/>
                </a:lnTo>
                <a:lnTo>
                  <a:pt x="0" y="0"/>
                </a:lnTo>
                <a:close/>
              </a:path>
            </a:pathLst>
          </a:custGeom>
          <a:blipFill>
            <a:blip r:embed="rId3"/>
            <a:stretch>
              <a:fillRect/>
            </a:stretch>
          </a:blipFill>
        </p:spPr>
      </p:sp>
      <p:sp>
        <p:nvSpPr>
          <p:cNvPr id="14" name="Freeform 14"/>
          <p:cNvSpPr/>
          <p:nvPr/>
        </p:nvSpPr>
        <p:spPr>
          <a:xfrm>
            <a:off x="467112" y="5143500"/>
            <a:ext cx="10258503" cy="1532192"/>
          </a:xfrm>
          <a:custGeom>
            <a:avLst/>
            <a:gdLst/>
            <a:ahLst/>
            <a:cxnLst/>
            <a:rect l="l" t="t" r="r" b="b"/>
            <a:pathLst>
              <a:path w="10258503" h="1532192">
                <a:moveTo>
                  <a:pt x="0" y="0"/>
                </a:moveTo>
                <a:lnTo>
                  <a:pt x="10258503" y="0"/>
                </a:lnTo>
                <a:lnTo>
                  <a:pt x="10258503" y="1532192"/>
                </a:lnTo>
                <a:lnTo>
                  <a:pt x="0" y="1532192"/>
                </a:lnTo>
                <a:lnTo>
                  <a:pt x="0" y="0"/>
                </a:lnTo>
                <a:close/>
              </a:path>
            </a:pathLst>
          </a:custGeom>
          <a:blipFill>
            <a:blip r:embed="rId4"/>
            <a:stretch>
              <a:fillRect/>
            </a:stretch>
          </a:blipFill>
        </p:spPr>
      </p:sp>
      <p:sp>
        <p:nvSpPr>
          <p:cNvPr id="15" name="TextBox 15"/>
          <p:cNvSpPr txBox="1"/>
          <p:nvPr/>
        </p:nvSpPr>
        <p:spPr>
          <a:xfrm>
            <a:off x="873833" y="2620696"/>
            <a:ext cx="5750184" cy="1287780"/>
          </a:xfrm>
          <a:prstGeom prst="rect">
            <a:avLst/>
          </a:prstGeom>
        </p:spPr>
        <p:txBody>
          <a:bodyPr lIns="0" tIns="0" rIns="0" bIns="0" rtlCol="0" anchor="t">
            <a:spAutoFit/>
          </a:bodyPr>
          <a:lstStyle/>
          <a:p>
            <a:pPr algn="just">
              <a:lnSpc>
                <a:spcPts val="2520"/>
              </a:lnSpc>
              <a:spcBef>
                <a:spcPct val="0"/>
              </a:spcBef>
            </a:pPr>
            <a:r>
              <a:rPr lang="en-US" sz="1800">
                <a:solidFill>
                  <a:srgbClr val="000000"/>
                </a:solidFill>
                <a:latin typeface="Arial" panose="020B0604020202020204"/>
              </a:rPr>
              <a:t>The query "SELECT * FROM employee ORDER BY employee_name DESC;" fetches all records from the "employee" table and sorts them in descending order based on the values in the "employee_name" column.</a:t>
            </a:r>
            <a:endParaRPr lang="en-US" sz="1800">
              <a:solidFill>
                <a:srgbClr val="000000"/>
              </a:solidFill>
              <a:latin typeface="Arial" panose="020B0604020202020204"/>
            </a:endParaRPr>
          </a:p>
        </p:txBody>
      </p:sp>
      <p:sp>
        <p:nvSpPr>
          <p:cNvPr id="16" name="TextBox 16"/>
          <p:cNvSpPr txBox="1"/>
          <p:nvPr/>
        </p:nvSpPr>
        <p:spPr>
          <a:xfrm>
            <a:off x="8847058" y="8419148"/>
            <a:ext cx="6555873" cy="1602105"/>
          </a:xfrm>
          <a:prstGeom prst="rect">
            <a:avLst/>
          </a:prstGeom>
        </p:spPr>
        <p:txBody>
          <a:bodyPr lIns="0" tIns="0" rIns="0" bIns="0" rtlCol="0" anchor="t">
            <a:spAutoFit/>
          </a:bodyPr>
          <a:lstStyle/>
          <a:p>
            <a:pPr algn="just">
              <a:lnSpc>
                <a:spcPts val="2520"/>
              </a:lnSpc>
              <a:spcBef>
                <a:spcPct val="0"/>
              </a:spcBef>
            </a:pPr>
            <a:r>
              <a:rPr lang="en-US" sz="1800">
                <a:solidFill>
                  <a:srgbClr val="000000"/>
                </a:solidFill>
                <a:latin typeface="Arial" panose="020B0604020202020204"/>
              </a:rPr>
              <a:t>The query "DELETE FROM employee WHERE employee_name='Steve J';" removes records from the "employee" table where the "employee_name" column matches the value 'Steve J'. This will delete the respective entry or entries associated with the name 'Steve J' from the table.</a:t>
            </a:r>
            <a:endParaRPr lang="en-US" sz="1800">
              <a:solidFill>
                <a:srgbClr val="000000"/>
              </a:solidFill>
              <a:latin typeface="Arial" panose="020B0604020202020204"/>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alphaModFix amt="30000"/>
            </a:blip>
            <a:stretch>
              <a:fillRect l="-20312" r="-20312"/>
            </a:stretch>
          </a:blipFill>
        </p:spPr>
      </p:sp>
      <p:grpSp>
        <p:nvGrpSpPr>
          <p:cNvPr id="3" name="Group 3"/>
          <p:cNvGrpSpPr/>
          <p:nvPr/>
        </p:nvGrpSpPr>
        <p:grpSpPr>
          <a:xfrm rot="5400000">
            <a:off x="8980638" y="-4789806"/>
            <a:ext cx="216476" cy="19028603"/>
            <a:chOff x="0" y="0"/>
            <a:chExt cx="57014" cy="5011649"/>
          </a:xfrm>
        </p:grpSpPr>
        <p:sp>
          <p:nvSpPr>
            <p:cNvPr id="4" name="Freeform 4"/>
            <p:cNvSpPr/>
            <p:nvPr/>
          </p:nvSpPr>
          <p:spPr>
            <a:xfrm>
              <a:off x="0" y="0"/>
              <a:ext cx="57014" cy="5011649"/>
            </a:xfrm>
            <a:custGeom>
              <a:avLst/>
              <a:gdLst/>
              <a:ahLst/>
              <a:cxnLst/>
              <a:rect l="l" t="t" r="r" b="b"/>
              <a:pathLst>
                <a:path w="57014" h="5011649">
                  <a:moveTo>
                    <a:pt x="0" y="0"/>
                  </a:moveTo>
                  <a:lnTo>
                    <a:pt x="57014" y="0"/>
                  </a:lnTo>
                  <a:lnTo>
                    <a:pt x="57014" y="5011649"/>
                  </a:lnTo>
                  <a:lnTo>
                    <a:pt x="0" y="5011649"/>
                  </a:lnTo>
                  <a:close/>
                </a:path>
              </a:pathLst>
            </a:custGeom>
            <a:solidFill>
              <a:srgbClr val="593C8F"/>
            </a:solidFill>
          </p:spPr>
        </p:sp>
        <p:sp>
          <p:nvSpPr>
            <p:cNvPr id="5" name="TextBox 5"/>
            <p:cNvSpPr txBox="1"/>
            <p:nvPr/>
          </p:nvSpPr>
          <p:spPr>
            <a:xfrm>
              <a:off x="0" y="-47625"/>
              <a:ext cx="57014" cy="5059274"/>
            </a:xfrm>
            <a:prstGeom prst="rect">
              <a:avLst/>
            </a:prstGeom>
          </p:spPr>
          <p:txBody>
            <a:bodyPr lIns="50800" tIns="50800" rIns="50800" bIns="50800" rtlCol="0" anchor="ctr"/>
            <a:lstStyle/>
            <a:p>
              <a:pPr algn="ctr">
                <a:lnSpc>
                  <a:spcPts val="2660"/>
                </a:lnSpc>
              </a:pPr>
            </a:p>
          </p:txBody>
        </p:sp>
      </p:grpSp>
      <p:grpSp>
        <p:nvGrpSpPr>
          <p:cNvPr id="6" name="Group 6"/>
          <p:cNvGrpSpPr/>
          <p:nvPr/>
        </p:nvGrpSpPr>
        <p:grpSpPr>
          <a:xfrm rot="0">
            <a:off x="873833" y="200586"/>
            <a:ext cx="5750184" cy="2255252"/>
            <a:chOff x="0" y="-45587"/>
            <a:chExt cx="1514452" cy="593976"/>
          </a:xfrm>
        </p:grpSpPr>
        <p:sp>
          <p:nvSpPr>
            <p:cNvPr id="7" name="Freeform 7"/>
            <p:cNvSpPr/>
            <p:nvPr/>
          </p:nvSpPr>
          <p:spPr>
            <a:xfrm>
              <a:off x="0" y="0"/>
              <a:ext cx="1514452" cy="508251"/>
            </a:xfrm>
            <a:custGeom>
              <a:avLst/>
              <a:gdLst/>
              <a:ahLst/>
              <a:cxnLst/>
              <a:rect l="l" t="t" r="r" b="b"/>
              <a:pathLst>
                <a:path w="1514452" h="508251">
                  <a:moveTo>
                    <a:pt x="68665" y="0"/>
                  </a:moveTo>
                  <a:lnTo>
                    <a:pt x="1445786" y="0"/>
                  </a:lnTo>
                  <a:cubicBezTo>
                    <a:pt x="1463998" y="0"/>
                    <a:pt x="1481463" y="7234"/>
                    <a:pt x="1494340" y="20112"/>
                  </a:cubicBezTo>
                  <a:cubicBezTo>
                    <a:pt x="1507217" y="32989"/>
                    <a:pt x="1514452" y="50454"/>
                    <a:pt x="1514452" y="68665"/>
                  </a:cubicBezTo>
                  <a:lnTo>
                    <a:pt x="1514452" y="439586"/>
                  </a:lnTo>
                  <a:cubicBezTo>
                    <a:pt x="1514452" y="477508"/>
                    <a:pt x="1483709" y="508251"/>
                    <a:pt x="1445786" y="508251"/>
                  </a:cubicBezTo>
                  <a:lnTo>
                    <a:pt x="68665" y="508251"/>
                  </a:lnTo>
                  <a:cubicBezTo>
                    <a:pt x="50454" y="508251"/>
                    <a:pt x="32989" y="501017"/>
                    <a:pt x="20112" y="488139"/>
                  </a:cubicBezTo>
                  <a:cubicBezTo>
                    <a:pt x="7234" y="475262"/>
                    <a:pt x="0" y="457797"/>
                    <a:pt x="0" y="439586"/>
                  </a:cubicBezTo>
                  <a:lnTo>
                    <a:pt x="0" y="68665"/>
                  </a:lnTo>
                  <a:cubicBezTo>
                    <a:pt x="0" y="30742"/>
                    <a:pt x="30742" y="0"/>
                    <a:pt x="68665" y="0"/>
                  </a:cubicBezTo>
                  <a:close/>
                </a:path>
              </a:pathLst>
            </a:custGeom>
            <a:solidFill>
              <a:srgbClr val="000000">
                <a:alpha val="0"/>
              </a:srgbClr>
            </a:solidFill>
            <a:ln w="38100" cap="rnd">
              <a:solidFill>
                <a:srgbClr val="000000"/>
              </a:solidFill>
              <a:prstDash val="solid"/>
              <a:round/>
            </a:ln>
          </p:spPr>
        </p:sp>
        <p:sp>
          <p:nvSpPr>
            <p:cNvPr id="8" name="TextBox 8"/>
            <p:cNvSpPr txBox="1"/>
            <p:nvPr/>
          </p:nvSpPr>
          <p:spPr>
            <a:xfrm>
              <a:off x="0" y="-45587"/>
              <a:ext cx="1514452" cy="593976"/>
            </a:xfrm>
            <a:prstGeom prst="rect">
              <a:avLst/>
            </a:prstGeom>
          </p:spPr>
          <p:txBody>
            <a:bodyPr lIns="50800" tIns="50800" rIns="50800" bIns="50800" rtlCol="0" anchor="ctr"/>
            <a:lstStyle/>
            <a:p>
              <a:pPr algn="ctr">
                <a:lnSpc>
                  <a:spcPts val="2800"/>
                </a:lnSpc>
              </a:pPr>
              <a:r>
                <a:rPr lang="en-US" sz="2000">
                  <a:solidFill>
                    <a:srgbClr val="593C8F"/>
                  </a:solidFill>
                  <a:latin typeface="Arial Bold" panose="020B0802020202020204"/>
                </a:rPr>
                <a:t>ALTER TABLE employee DROP COLUMN employee_address;</a:t>
              </a:r>
              <a:endParaRPr lang="en-US" sz="2000">
                <a:solidFill>
                  <a:srgbClr val="593C8F"/>
                </a:solidFill>
                <a:latin typeface="Arial Bold" panose="020B0802020202020204"/>
              </a:endParaRPr>
            </a:p>
            <a:p>
              <a:pPr algn="ctr">
                <a:lnSpc>
                  <a:spcPts val="2800"/>
                </a:lnSpc>
              </a:pPr>
              <a:r>
                <a:rPr lang="en-US" sz="2000">
                  <a:solidFill>
                    <a:srgbClr val="593C8F"/>
                  </a:solidFill>
                  <a:latin typeface="Arial Bold" panose="020B0802020202020204"/>
                </a:rPr>
                <a:t>..............or................</a:t>
              </a:r>
              <a:endParaRPr lang="en-US" sz="2000">
                <a:solidFill>
                  <a:srgbClr val="593C8F"/>
                </a:solidFill>
                <a:latin typeface="Arial Bold" panose="020B0802020202020204"/>
              </a:endParaRPr>
            </a:p>
            <a:p>
              <a:pPr algn="ctr">
                <a:lnSpc>
                  <a:spcPts val="2800"/>
                </a:lnSpc>
              </a:pPr>
              <a:r>
                <a:rPr lang="en-US" sz="2000">
                  <a:solidFill>
                    <a:srgbClr val="593C8F"/>
                  </a:solidFill>
                  <a:latin typeface="Arial Bold" panose="020B0802020202020204"/>
                </a:rPr>
                <a:t>alter table employeee drop column employeee_address;</a:t>
              </a:r>
              <a:endParaRPr lang="en-US" sz="2000">
                <a:solidFill>
                  <a:srgbClr val="593C8F"/>
                </a:solidFill>
                <a:latin typeface="Arial Bold" panose="020B0802020202020204"/>
              </a:endParaRPr>
            </a:p>
          </p:txBody>
        </p:sp>
      </p:grpSp>
      <p:grpSp>
        <p:nvGrpSpPr>
          <p:cNvPr id="9" name="Group 9"/>
          <p:cNvGrpSpPr/>
          <p:nvPr/>
        </p:nvGrpSpPr>
        <p:grpSpPr>
          <a:xfrm rot="0">
            <a:off x="10840090" y="4920469"/>
            <a:ext cx="7254845" cy="3618851"/>
            <a:chOff x="0" y="-25518"/>
            <a:chExt cx="1910741" cy="953113"/>
          </a:xfrm>
        </p:grpSpPr>
        <p:sp>
          <p:nvSpPr>
            <p:cNvPr id="10" name="Freeform 10"/>
            <p:cNvSpPr/>
            <p:nvPr/>
          </p:nvSpPr>
          <p:spPr>
            <a:xfrm>
              <a:off x="0" y="0"/>
              <a:ext cx="1910741" cy="867388"/>
            </a:xfrm>
            <a:custGeom>
              <a:avLst/>
              <a:gdLst/>
              <a:ahLst/>
              <a:cxnLst/>
              <a:rect l="l" t="t" r="r" b="b"/>
              <a:pathLst>
                <a:path w="1910741" h="867388">
                  <a:moveTo>
                    <a:pt x="54424" y="0"/>
                  </a:moveTo>
                  <a:lnTo>
                    <a:pt x="1856317" y="0"/>
                  </a:lnTo>
                  <a:cubicBezTo>
                    <a:pt x="1886375" y="0"/>
                    <a:pt x="1910741" y="24366"/>
                    <a:pt x="1910741" y="54424"/>
                  </a:cubicBezTo>
                  <a:lnTo>
                    <a:pt x="1910741" y="812964"/>
                  </a:lnTo>
                  <a:cubicBezTo>
                    <a:pt x="1910741" y="827398"/>
                    <a:pt x="1905007" y="841241"/>
                    <a:pt x="1894801" y="851448"/>
                  </a:cubicBezTo>
                  <a:cubicBezTo>
                    <a:pt x="1884594" y="861654"/>
                    <a:pt x="1870751" y="867388"/>
                    <a:pt x="1856317" y="867388"/>
                  </a:cubicBezTo>
                  <a:lnTo>
                    <a:pt x="54424" y="867388"/>
                  </a:lnTo>
                  <a:cubicBezTo>
                    <a:pt x="39990" y="867388"/>
                    <a:pt x="26147" y="861654"/>
                    <a:pt x="15940" y="851448"/>
                  </a:cubicBezTo>
                  <a:cubicBezTo>
                    <a:pt x="5734" y="841241"/>
                    <a:pt x="0" y="827398"/>
                    <a:pt x="0" y="812964"/>
                  </a:cubicBezTo>
                  <a:lnTo>
                    <a:pt x="0" y="54424"/>
                  </a:lnTo>
                  <a:cubicBezTo>
                    <a:pt x="0" y="39990"/>
                    <a:pt x="5734" y="26147"/>
                    <a:pt x="15940" y="15940"/>
                  </a:cubicBezTo>
                  <a:cubicBezTo>
                    <a:pt x="26147" y="5734"/>
                    <a:pt x="39990" y="0"/>
                    <a:pt x="54424" y="0"/>
                  </a:cubicBezTo>
                  <a:close/>
                </a:path>
              </a:pathLst>
            </a:custGeom>
            <a:solidFill>
              <a:srgbClr val="000000">
                <a:alpha val="0"/>
              </a:srgbClr>
            </a:solidFill>
            <a:ln w="38100" cap="rnd">
              <a:solidFill>
                <a:srgbClr val="000000"/>
              </a:solidFill>
              <a:prstDash val="solid"/>
              <a:round/>
            </a:ln>
          </p:spPr>
        </p:sp>
        <p:sp>
          <p:nvSpPr>
            <p:cNvPr id="11" name="TextBox 11"/>
            <p:cNvSpPr txBox="1"/>
            <p:nvPr/>
          </p:nvSpPr>
          <p:spPr>
            <a:xfrm>
              <a:off x="0" y="-25518"/>
              <a:ext cx="1910741" cy="953113"/>
            </a:xfrm>
            <a:prstGeom prst="rect">
              <a:avLst/>
            </a:prstGeom>
          </p:spPr>
          <p:txBody>
            <a:bodyPr lIns="50800" tIns="50800" rIns="50800" bIns="50800" rtlCol="0" anchor="ctr"/>
            <a:lstStyle/>
            <a:p>
              <a:pPr algn="ctr">
                <a:lnSpc>
                  <a:spcPts val="3080"/>
                </a:lnSpc>
              </a:pPr>
              <a:r>
                <a:rPr lang="en-US" sz="2000">
                  <a:solidFill>
                    <a:srgbClr val="593C8F"/>
                  </a:solidFill>
                  <a:latin typeface="Arial Bold" panose="020B0802020202020204"/>
                </a:rPr>
                <a:t>UPDATE employee SET employee_name='Black Panther', employee_address='Wakanda, Africa' WHERE employee_id=8; </a:t>
              </a:r>
              <a:endParaRPr lang="en-US" sz="2000">
                <a:solidFill>
                  <a:srgbClr val="593C8F"/>
                </a:solidFill>
                <a:latin typeface="Arial Bold" panose="020B0802020202020204"/>
              </a:endParaRPr>
            </a:p>
            <a:p>
              <a:pPr algn="ctr">
                <a:lnSpc>
                  <a:spcPts val="3080"/>
                </a:lnSpc>
              </a:pPr>
              <a:r>
                <a:rPr lang="en-US" sz="2000">
                  <a:solidFill>
                    <a:srgbClr val="593C8F"/>
                  </a:solidFill>
                  <a:latin typeface="Arial Bold" panose="020B0802020202020204"/>
                </a:rPr>
                <a:t>.......................or....................................</a:t>
              </a:r>
              <a:endParaRPr lang="en-US" sz="2000">
                <a:solidFill>
                  <a:srgbClr val="593C8F"/>
                </a:solidFill>
                <a:latin typeface="Arial Bold" panose="020B0802020202020204"/>
              </a:endParaRPr>
            </a:p>
            <a:p>
              <a:pPr algn="ctr">
                <a:lnSpc>
                  <a:spcPts val="3080"/>
                </a:lnSpc>
              </a:pPr>
              <a:r>
                <a:rPr lang="en-US" sz="2000">
                  <a:solidFill>
                    <a:srgbClr val="593C8F"/>
                  </a:solidFill>
                  <a:latin typeface="Arial Bold" panose="020B0802020202020204"/>
                </a:rPr>
                <a:t>update employee set employee_name="Black Panter", employee_address="Waganda, Africa" where employee_id=8;</a:t>
              </a:r>
              <a:endParaRPr lang="en-US" sz="2000">
                <a:solidFill>
                  <a:srgbClr val="593C8F"/>
                </a:solidFill>
                <a:latin typeface="Arial Bold" panose="020B0802020202020204"/>
              </a:endParaRPr>
            </a:p>
          </p:txBody>
        </p:sp>
      </p:grpSp>
      <p:sp>
        <p:nvSpPr>
          <p:cNvPr id="12" name="Freeform 12"/>
          <p:cNvSpPr/>
          <p:nvPr/>
        </p:nvSpPr>
        <p:spPr>
          <a:xfrm>
            <a:off x="7380665" y="130879"/>
            <a:ext cx="10494860" cy="1391319"/>
          </a:xfrm>
          <a:custGeom>
            <a:avLst/>
            <a:gdLst/>
            <a:ahLst/>
            <a:cxnLst/>
            <a:rect l="l" t="t" r="r" b="b"/>
            <a:pathLst>
              <a:path w="10494860" h="1391319">
                <a:moveTo>
                  <a:pt x="0" y="0"/>
                </a:moveTo>
                <a:lnTo>
                  <a:pt x="10494859" y="0"/>
                </a:lnTo>
                <a:lnTo>
                  <a:pt x="10494859" y="1391319"/>
                </a:lnTo>
                <a:lnTo>
                  <a:pt x="0" y="1391319"/>
                </a:lnTo>
                <a:lnTo>
                  <a:pt x="0" y="0"/>
                </a:lnTo>
                <a:close/>
              </a:path>
            </a:pathLst>
          </a:custGeom>
          <a:blipFill>
            <a:blip r:embed="rId2"/>
            <a:stretch>
              <a:fillRect/>
            </a:stretch>
          </a:blipFill>
        </p:spPr>
      </p:sp>
      <p:sp>
        <p:nvSpPr>
          <p:cNvPr id="13" name="Freeform 13"/>
          <p:cNvSpPr/>
          <p:nvPr/>
        </p:nvSpPr>
        <p:spPr>
          <a:xfrm>
            <a:off x="10689629" y="1578878"/>
            <a:ext cx="3876931" cy="2980699"/>
          </a:xfrm>
          <a:custGeom>
            <a:avLst/>
            <a:gdLst/>
            <a:ahLst/>
            <a:cxnLst/>
            <a:rect l="l" t="t" r="r" b="b"/>
            <a:pathLst>
              <a:path w="3876931" h="2980699">
                <a:moveTo>
                  <a:pt x="0" y="0"/>
                </a:moveTo>
                <a:lnTo>
                  <a:pt x="3876931" y="0"/>
                </a:lnTo>
                <a:lnTo>
                  <a:pt x="3876931" y="2980699"/>
                </a:lnTo>
                <a:lnTo>
                  <a:pt x="0" y="2980699"/>
                </a:lnTo>
                <a:lnTo>
                  <a:pt x="0" y="0"/>
                </a:lnTo>
                <a:close/>
              </a:path>
            </a:pathLst>
          </a:custGeom>
          <a:blipFill>
            <a:blip r:embed="rId3"/>
            <a:stretch>
              <a:fillRect b="-12575"/>
            </a:stretch>
          </a:blipFill>
        </p:spPr>
      </p:sp>
      <p:sp>
        <p:nvSpPr>
          <p:cNvPr id="14" name="Freeform 14"/>
          <p:cNvSpPr/>
          <p:nvPr/>
        </p:nvSpPr>
        <p:spPr>
          <a:xfrm>
            <a:off x="61650" y="5432470"/>
            <a:ext cx="10666079" cy="838324"/>
          </a:xfrm>
          <a:custGeom>
            <a:avLst/>
            <a:gdLst/>
            <a:ahLst/>
            <a:cxnLst/>
            <a:rect l="l" t="t" r="r" b="b"/>
            <a:pathLst>
              <a:path w="10666079" h="838324">
                <a:moveTo>
                  <a:pt x="0" y="0"/>
                </a:moveTo>
                <a:lnTo>
                  <a:pt x="10666079" y="0"/>
                </a:lnTo>
                <a:lnTo>
                  <a:pt x="10666079" y="838324"/>
                </a:lnTo>
                <a:lnTo>
                  <a:pt x="0" y="838324"/>
                </a:lnTo>
                <a:lnTo>
                  <a:pt x="0" y="0"/>
                </a:lnTo>
                <a:close/>
              </a:path>
            </a:pathLst>
          </a:custGeom>
          <a:blipFill>
            <a:blip r:embed="rId4"/>
            <a:stretch>
              <a:fillRect r="-1669"/>
            </a:stretch>
          </a:blipFill>
        </p:spPr>
      </p:sp>
      <p:sp>
        <p:nvSpPr>
          <p:cNvPr id="15" name="Freeform 15"/>
          <p:cNvSpPr/>
          <p:nvPr/>
        </p:nvSpPr>
        <p:spPr>
          <a:xfrm>
            <a:off x="1730235" y="6508919"/>
            <a:ext cx="6986356" cy="3480475"/>
          </a:xfrm>
          <a:custGeom>
            <a:avLst/>
            <a:gdLst/>
            <a:ahLst/>
            <a:cxnLst/>
            <a:rect l="l" t="t" r="r" b="b"/>
            <a:pathLst>
              <a:path w="6986356" h="3480475">
                <a:moveTo>
                  <a:pt x="0" y="0"/>
                </a:moveTo>
                <a:lnTo>
                  <a:pt x="6986355" y="0"/>
                </a:lnTo>
                <a:lnTo>
                  <a:pt x="6986355" y="3480475"/>
                </a:lnTo>
                <a:lnTo>
                  <a:pt x="0" y="3480475"/>
                </a:lnTo>
                <a:lnTo>
                  <a:pt x="0" y="0"/>
                </a:lnTo>
                <a:close/>
              </a:path>
            </a:pathLst>
          </a:custGeom>
          <a:blipFill>
            <a:blip r:embed="rId5"/>
            <a:stretch>
              <a:fillRect/>
            </a:stretch>
          </a:blipFill>
        </p:spPr>
      </p:sp>
      <p:sp>
        <p:nvSpPr>
          <p:cNvPr id="16" name="TextBox 16"/>
          <p:cNvSpPr txBox="1"/>
          <p:nvPr/>
        </p:nvSpPr>
        <p:spPr>
          <a:xfrm>
            <a:off x="873833" y="2463533"/>
            <a:ext cx="5750184" cy="1916430"/>
          </a:xfrm>
          <a:prstGeom prst="rect">
            <a:avLst/>
          </a:prstGeom>
        </p:spPr>
        <p:txBody>
          <a:bodyPr lIns="0" tIns="0" rIns="0" bIns="0" rtlCol="0" anchor="t">
            <a:spAutoFit/>
          </a:bodyPr>
          <a:lstStyle/>
          <a:p>
            <a:pPr algn="just">
              <a:lnSpc>
                <a:spcPts val="2520"/>
              </a:lnSpc>
              <a:spcBef>
                <a:spcPct val="0"/>
              </a:spcBef>
            </a:pPr>
            <a:r>
              <a:rPr lang="en-US" sz="1800">
                <a:solidFill>
                  <a:srgbClr val="000000"/>
                </a:solidFill>
                <a:latin typeface="Arial" panose="020B0604020202020204"/>
              </a:rPr>
              <a:t>The query "ALTER TABLE employee DROP COLUMN employee_address;" in MySQL alters the "employee" table by removing or dropping the column named "employee_address" from the table's structure. This action permanently deletes the specified column and its data from the table.</a:t>
            </a:r>
            <a:endParaRPr lang="en-US" sz="1800">
              <a:solidFill>
                <a:srgbClr val="000000"/>
              </a:solidFill>
              <a:latin typeface="Arial" panose="020B0604020202020204"/>
            </a:endParaRPr>
          </a:p>
        </p:txBody>
      </p:sp>
      <p:sp>
        <p:nvSpPr>
          <p:cNvPr id="17" name="TextBox 17"/>
          <p:cNvSpPr txBox="1"/>
          <p:nvPr/>
        </p:nvSpPr>
        <p:spPr>
          <a:xfrm>
            <a:off x="11189576" y="8581011"/>
            <a:ext cx="6555873" cy="973455"/>
          </a:xfrm>
          <a:prstGeom prst="rect">
            <a:avLst/>
          </a:prstGeom>
        </p:spPr>
        <p:txBody>
          <a:bodyPr lIns="0" tIns="0" rIns="0" bIns="0" rtlCol="0" anchor="t">
            <a:spAutoFit/>
          </a:bodyPr>
          <a:lstStyle/>
          <a:p>
            <a:pPr algn="just">
              <a:lnSpc>
                <a:spcPts val="2520"/>
              </a:lnSpc>
              <a:spcBef>
                <a:spcPct val="0"/>
              </a:spcBef>
            </a:pPr>
            <a:r>
              <a:rPr lang="en-US" sz="1800">
                <a:solidFill>
                  <a:srgbClr val="000000"/>
                </a:solidFill>
                <a:latin typeface="Arial" panose="020B0604020202020204"/>
              </a:rPr>
              <a:t>This SQL statement updates the "employee_name" to 'Black Panther' and the "employee_address" to 'Wakanda, Africa' for the employee with an ID of 8 in the "employee" table.</a:t>
            </a:r>
            <a:endParaRPr lang="en-US" sz="1800">
              <a:solidFill>
                <a:srgbClr val="000000"/>
              </a:solidFill>
              <a:latin typeface="Arial" panose="020B0604020202020204"/>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alphaModFix amt="30000"/>
            </a:blip>
            <a:stretch>
              <a:fillRect l="-20312" r="-20312"/>
            </a:stretch>
          </a:blipFill>
        </p:spPr>
      </p:sp>
      <p:grpSp>
        <p:nvGrpSpPr>
          <p:cNvPr id="3" name="Group 3"/>
          <p:cNvGrpSpPr/>
          <p:nvPr/>
        </p:nvGrpSpPr>
        <p:grpSpPr>
          <a:xfrm rot="5400000">
            <a:off x="8980638" y="-4789806"/>
            <a:ext cx="216476" cy="19028603"/>
            <a:chOff x="0" y="0"/>
            <a:chExt cx="57014" cy="5011649"/>
          </a:xfrm>
        </p:grpSpPr>
        <p:sp>
          <p:nvSpPr>
            <p:cNvPr id="4" name="Freeform 4"/>
            <p:cNvSpPr/>
            <p:nvPr/>
          </p:nvSpPr>
          <p:spPr>
            <a:xfrm>
              <a:off x="0" y="0"/>
              <a:ext cx="57014" cy="5011649"/>
            </a:xfrm>
            <a:custGeom>
              <a:avLst/>
              <a:gdLst/>
              <a:ahLst/>
              <a:cxnLst/>
              <a:rect l="l" t="t" r="r" b="b"/>
              <a:pathLst>
                <a:path w="57014" h="5011649">
                  <a:moveTo>
                    <a:pt x="0" y="0"/>
                  </a:moveTo>
                  <a:lnTo>
                    <a:pt x="57014" y="0"/>
                  </a:lnTo>
                  <a:lnTo>
                    <a:pt x="57014" y="5011649"/>
                  </a:lnTo>
                  <a:lnTo>
                    <a:pt x="0" y="5011649"/>
                  </a:lnTo>
                  <a:close/>
                </a:path>
              </a:pathLst>
            </a:custGeom>
            <a:solidFill>
              <a:srgbClr val="593C8F"/>
            </a:solidFill>
          </p:spPr>
        </p:sp>
        <p:sp>
          <p:nvSpPr>
            <p:cNvPr id="5" name="TextBox 5"/>
            <p:cNvSpPr txBox="1"/>
            <p:nvPr/>
          </p:nvSpPr>
          <p:spPr>
            <a:xfrm>
              <a:off x="0" y="-47625"/>
              <a:ext cx="57014" cy="5059274"/>
            </a:xfrm>
            <a:prstGeom prst="rect">
              <a:avLst/>
            </a:prstGeom>
          </p:spPr>
          <p:txBody>
            <a:bodyPr lIns="50800" tIns="50800" rIns="50800" bIns="50800" rtlCol="0" anchor="ctr"/>
            <a:lstStyle/>
            <a:p>
              <a:pPr algn="ctr">
                <a:lnSpc>
                  <a:spcPts val="2660"/>
                </a:lnSpc>
              </a:pPr>
            </a:p>
          </p:txBody>
        </p:sp>
      </p:grpSp>
      <p:grpSp>
        <p:nvGrpSpPr>
          <p:cNvPr id="6" name="Group 6"/>
          <p:cNvGrpSpPr/>
          <p:nvPr/>
        </p:nvGrpSpPr>
        <p:grpSpPr>
          <a:xfrm rot="0">
            <a:off x="873833" y="373674"/>
            <a:ext cx="5750184" cy="1784560"/>
            <a:chOff x="0" y="0"/>
            <a:chExt cx="1514452" cy="470008"/>
          </a:xfrm>
        </p:grpSpPr>
        <p:sp>
          <p:nvSpPr>
            <p:cNvPr id="7" name="Freeform 7"/>
            <p:cNvSpPr/>
            <p:nvPr/>
          </p:nvSpPr>
          <p:spPr>
            <a:xfrm>
              <a:off x="0" y="0"/>
              <a:ext cx="1514452" cy="470008"/>
            </a:xfrm>
            <a:custGeom>
              <a:avLst/>
              <a:gdLst/>
              <a:ahLst/>
              <a:cxnLst/>
              <a:rect l="l" t="t" r="r" b="b"/>
              <a:pathLst>
                <a:path w="1514452" h="470008">
                  <a:moveTo>
                    <a:pt x="68665" y="0"/>
                  </a:moveTo>
                  <a:lnTo>
                    <a:pt x="1445786" y="0"/>
                  </a:lnTo>
                  <a:cubicBezTo>
                    <a:pt x="1463998" y="0"/>
                    <a:pt x="1481463" y="7234"/>
                    <a:pt x="1494340" y="20112"/>
                  </a:cubicBezTo>
                  <a:cubicBezTo>
                    <a:pt x="1507217" y="32989"/>
                    <a:pt x="1514452" y="50454"/>
                    <a:pt x="1514452" y="68665"/>
                  </a:cubicBezTo>
                  <a:lnTo>
                    <a:pt x="1514452" y="401342"/>
                  </a:lnTo>
                  <a:cubicBezTo>
                    <a:pt x="1514452" y="439265"/>
                    <a:pt x="1483709" y="470008"/>
                    <a:pt x="1445786" y="470008"/>
                  </a:cubicBezTo>
                  <a:lnTo>
                    <a:pt x="68665" y="470008"/>
                  </a:lnTo>
                  <a:cubicBezTo>
                    <a:pt x="50454" y="470008"/>
                    <a:pt x="32989" y="462773"/>
                    <a:pt x="20112" y="449896"/>
                  </a:cubicBezTo>
                  <a:cubicBezTo>
                    <a:pt x="7234" y="437019"/>
                    <a:pt x="0" y="419554"/>
                    <a:pt x="0" y="401342"/>
                  </a:cubicBezTo>
                  <a:lnTo>
                    <a:pt x="0" y="68665"/>
                  </a:lnTo>
                  <a:cubicBezTo>
                    <a:pt x="0" y="30742"/>
                    <a:pt x="30742" y="0"/>
                    <a:pt x="68665" y="0"/>
                  </a:cubicBezTo>
                  <a:close/>
                </a:path>
              </a:pathLst>
            </a:custGeom>
            <a:solidFill>
              <a:srgbClr val="000000">
                <a:alpha val="0"/>
              </a:srgbClr>
            </a:solidFill>
            <a:ln w="38100" cap="rnd">
              <a:solidFill>
                <a:srgbClr val="000000"/>
              </a:solidFill>
              <a:prstDash val="solid"/>
              <a:round/>
            </a:ln>
          </p:spPr>
        </p:sp>
        <p:sp>
          <p:nvSpPr>
            <p:cNvPr id="8" name="TextBox 8"/>
            <p:cNvSpPr txBox="1"/>
            <p:nvPr/>
          </p:nvSpPr>
          <p:spPr>
            <a:xfrm>
              <a:off x="0" y="-85725"/>
              <a:ext cx="1514452" cy="555733"/>
            </a:xfrm>
            <a:prstGeom prst="rect">
              <a:avLst/>
            </a:prstGeom>
          </p:spPr>
          <p:txBody>
            <a:bodyPr lIns="50800" tIns="50800" rIns="50800" bIns="50800" rtlCol="0" anchor="ctr"/>
            <a:lstStyle/>
            <a:p>
              <a:pPr algn="ctr">
                <a:lnSpc>
                  <a:spcPts val="2800"/>
                </a:lnSpc>
              </a:pPr>
              <a:r>
                <a:rPr lang="en-US" sz="2000">
                  <a:solidFill>
                    <a:srgbClr val="593C8F"/>
                  </a:solidFill>
                  <a:latin typeface="Arial Bold" panose="020B0802020202020204"/>
                </a:rPr>
                <a:t>SELECT * FROM employee LIMIT 4;</a:t>
              </a:r>
              <a:endParaRPr lang="en-US" sz="2000">
                <a:solidFill>
                  <a:srgbClr val="593C8F"/>
                </a:solidFill>
                <a:latin typeface="Arial Bold" panose="020B0802020202020204"/>
              </a:endParaRPr>
            </a:p>
            <a:p>
              <a:pPr algn="ctr">
                <a:lnSpc>
                  <a:spcPts val="2800"/>
                </a:lnSpc>
              </a:pPr>
              <a:r>
                <a:rPr lang="en-US" sz="2000">
                  <a:solidFill>
                    <a:srgbClr val="593C8F"/>
                  </a:solidFill>
                  <a:latin typeface="Arial Bold" panose="020B0802020202020204"/>
                </a:rPr>
                <a:t>...........or..............</a:t>
              </a:r>
              <a:endParaRPr lang="en-US" sz="2000">
                <a:solidFill>
                  <a:srgbClr val="593C8F"/>
                </a:solidFill>
                <a:latin typeface="Arial Bold" panose="020B0802020202020204"/>
              </a:endParaRPr>
            </a:p>
            <a:p>
              <a:pPr algn="ctr">
                <a:lnSpc>
                  <a:spcPts val="2800"/>
                </a:lnSpc>
              </a:pPr>
              <a:r>
                <a:rPr lang="en-US" sz="2000">
                  <a:solidFill>
                    <a:srgbClr val="593C8F"/>
                  </a:solidFill>
                  <a:latin typeface="Arial Bold" panose="020B0802020202020204"/>
                </a:rPr>
                <a:t>select * from employee limit 4;</a:t>
              </a:r>
              <a:endParaRPr lang="en-US" sz="2000">
                <a:solidFill>
                  <a:srgbClr val="593C8F"/>
                </a:solidFill>
                <a:latin typeface="Arial Bold" panose="020B0802020202020204"/>
              </a:endParaRPr>
            </a:p>
          </p:txBody>
        </p:sp>
      </p:grpSp>
      <p:grpSp>
        <p:nvGrpSpPr>
          <p:cNvPr id="9" name="Group 9"/>
          <p:cNvGrpSpPr/>
          <p:nvPr/>
        </p:nvGrpSpPr>
        <p:grpSpPr>
          <a:xfrm rot="0">
            <a:off x="11189576" y="5917398"/>
            <a:ext cx="6905359" cy="2393324"/>
            <a:chOff x="0" y="0"/>
            <a:chExt cx="1818695" cy="630340"/>
          </a:xfrm>
        </p:grpSpPr>
        <p:sp>
          <p:nvSpPr>
            <p:cNvPr id="10" name="Freeform 10"/>
            <p:cNvSpPr/>
            <p:nvPr/>
          </p:nvSpPr>
          <p:spPr>
            <a:xfrm>
              <a:off x="0" y="0"/>
              <a:ext cx="1818695" cy="630340"/>
            </a:xfrm>
            <a:custGeom>
              <a:avLst/>
              <a:gdLst/>
              <a:ahLst/>
              <a:cxnLst/>
              <a:rect l="l" t="t" r="r" b="b"/>
              <a:pathLst>
                <a:path w="1818695" h="630340">
                  <a:moveTo>
                    <a:pt x="57178" y="0"/>
                  </a:moveTo>
                  <a:lnTo>
                    <a:pt x="1761517" y="0"/>
                  </a:lnTo>
                  <a:cubicBezTo>
                    <a:pt x="1793096" y="0"/>
                    <a:pt x="1818695" y="25600"/>
                    <a:pt x="1818695" y="57178"/>
                  </a:cubicBezTo>
                  <a:lnTo>
                    <a:pt x="1818695" y="573162"/>
                  </a:lnTo>
                  <a:cubicBezTo>
                    <a:pt x="1818695" y="604741"/>
                    <a:pt x="1793096" y="630340"/>
                    <a:pt x="1761517" y="630340"/>
                  </a:cubicBezTo>
                  <a:lnTo>
                    <a:pt x="57178" y="630340"/>
                  </a:lnTo>
                  <a:cubicBezTo>
                    <a:pt x="42014" y="630340"/>
                    <a:pt x="27470" y="624316"/>
                    <a:pt x="16747" y="613593"/>
                  </a:cubicBezTo>
                  <a:cubicBezTo>
                    <a:pt x="6024" y="602870"/>
                    <a:pt x="0" y="588327"/>
                    <a:pt x="0" y="573162"/>
                  </a:cubicBezTo>
                  <a:lnTo>
                    <a:pt x="0" y="57178"/>
                  </a:lnTo>
                  <a:cubicBezTo>
                    <a:pt x="0" y="25600"/>
                    <a:pt x="25600" y="0"/>
                    <a:pt x="57178" y="0"/>
                  </a:cubicBezTo>
                  <a:close/>
                </a:path>
              </a:pathLst>
            </a:custGeom>
            <a:solidFill>
              <a:srgbClr val="000000">
                <a:alpha val="0"/>
              </a:srgbClr>
            </a:solidFill>
            <a:ln w="38100" cap="rnd">
              <a:solidFill>
                <a:srgbClr val="000000"/>
              </a:solidFill>
              <a:prstDash val="solid"/>
              <a:round/>
            </a:ln>
          </p:spPr>
        </p:sp>
        <p:sp>
          <p:nvSpPr>
            <p:cNvPr id="11" name="TextBox 11"/>
            <p:cNvSpPr txBox="1"/>
            <p:nvPr/>
          </p:nvSpPr>
          <p:spPr>
            <a:xfrm>
              <a:off x="0" y="-85725"/>
              <a:ext cx="1818695" cy="716065"/>
            </a:xfrm>
            <a:prstGeom prst="rect">
              <a:avLst/>
            </a:prstGeom>
          </p:spPr>
          <p:txBody>
            <a:bodyPr lIns="50800" tIns="50800" rIns="50800" bIns="50800" rtlCol="0" anchor="ctr"/>
            <a:lstStyle/>
            <a:p>
              <a:pPr algn="ctr">
                <a:lnSpc>
                  <a:spcPts val="3080"/>
                </a:lnSpc>
              </a:pPr>
              <a:r>
                <a:rPr lang="en-US" sz="2200">
                  <a:solidFill>
                    <a:srgbClr val="593C8F"/>
                  </a:solidFill>
                  <a:latin typeface="Arial Bold" panose="020B0802020202020204"/>
                </a:rPr>
                <a:t>SELECT * FROM employee LIMIT 3 OFFSET 3;</a:t>
              </a:r>
              <a:endParaRPr lang="en-US" sz="2200">
                <a:solidFill>
                  <a:srgbClr val="593C8F"/>
                </a:solidFill>
                <a:latin typeface="Arial Bold" panose="020B0802020202020204"/>
              </a:endParaRPr>
            </a:p>
            <a:p>
              <a:pPr algn="ctr">
                <a:lnSpc>
                  <a:spcPts val="3080"/>
                </a:lnSpc>
              </a:pPr>
              <a:r>
                <a:rPr lang="en-US" sz="2200">
                  <a:solidFill>
                    <a:srgbClr val="593C8F"/>
                  </a:solidFill>
                  <a:latin typeface="Arial Bold" panose="020B0802020202020204"/>
                </a:rPr>
                <a:t>..........or............</a:t>
              </a:r>
              <a:endParaRPr lang="en-US" sz="2200">
                <a:solidFill>
                  <a:srgbClr val="593C8F"/>
                </a:solidFill>
                <a:latin typeface="Arial Bold" panose="020B0802020202020204"/>
              </a:endParaRPr>
            </a:p>
            <a:p>
              <a:pPr algn="ctr">
                <a:lnSpc>
                  <a:spcPts val="3080"/>
                </a:lnSpc>
              </a:pPr>
              <a:r>
                <a:rPr lang="en-US" sz="2200">
                  <a:solidFill>
                    <a:srgbClr val="593C8F"/>
                  </a:solidFill>
                  <a:latin typeface="Arial Bold" panose="020B0802020202020204"/>
                </a:rPr>
                <a:t>select * from employee limit 3 offset 3;</a:t>
              </a:r>
              <a:endParaRPr lang="en-US" sz="2200">
                <a:solidFill>
                  <a:srgbClr val="593C8F"/>
                </a:solidFill>
                <a:latin typeface="Arial Bold" panose="020B0802020202020204"/>
              </a:endParaRPr>
            </a:p>
          </p:txBody>
        </p:sp>
      </p:grpSp>
      <p:sp>
        <p:nvSpPr>
          <p:cNvPr id="12" name="Freeform 12"/>
          <p:cNvSpPr/>
          <p:nvPr/>
        </p:nvSpPr>
        <p:spPr>
          <a:xfrm>
            <a:off x="8235041" y="402074"/>
            <a:ext cx="9281414" cy="3614108"/>
          </a:xfrm>
          <a:custGeom>
            <a:avLst/>
            <a:gdLst/>
            <a:ahLst/>
            <a:cxnLst/>
            <a:rect l="l" t="t" r="r" b="b"/>
            <a:pathLst>
              <a:path w="9281414" h="3614108">
                <a:moveTo>
                  <a:pt x="0" y="0"/>
                </a:moveTo>
                <a:lnTo>
                  <a:pt x="9281413" y="0"/>
                </a:lnTo>
                <a:lnTo>
                  <a:pt x="9281413" y="3614108"/>
                </a:lnTo>
                <a:lnTo>
                  <a:pt x="0" y="3614108"/>
                </a:lnTo>
                <a:lnTo>
                  <a:pt x="0" y="0"/>
                </a:lnTo>
                <a:close/>
              </a:path>
            </a:pathLst>
          </a:custGeom>
          <a:blipFill>
            <a:blip r:embed="rId2"/>
            <a:stretch>
              <a:fillRect/>
            </a:stretch>
          </a:blipFill>
        </p:spPr>
      </p:sp>
      <p:sp>
        <p:nvSpPr>
          <p:cNvPr id="13" name="Freeform 13"/>
          <p:cNvSpPr/>
          <p:nvPr/>
        </p:nvSpPr>
        <p:spPr>
          <a:xfrm>
            <a:off x="636015" y="5917398"/>
            <a:ext cx="9788746" cy="3725866"/>
          </a:xfrm>
          <a:custGeom>
            <a:avLst/>
            <a:gdLst/>
            <a:ahLst/>
            <a:cxnLst/>
            <a:rect l="l" t="t" r="r" b="b"/>
            <a:pathLst>
              <a:path w="9788746" h="3725866">
                <a:moveTo>
                  <a:pt x="0" y="0"/>
                </a:moveTo>
                <a:lnTo>
                  <a:pt x="9788746" y="0"/>
                </a:lnTo>
                <a:lnTo>
                  <a:pt x="9788746" y="3725867"/>
                </a:lnTo>
                <a:lnTo>
                  <a:pt x="0" y="3725867"/>
                </a:lnTo>
                <a:lnTo>
                  <a:pt x="0" y="0"/>
                </a:lnTo>
                <a:close/>
              </a:path>
            </a:pathLst>
          </a:custGeom>
          <a:blipFill>
            <a:blip r:embed="rId3"/>
            <a:stretch>
              <a:fillRect/>
            </a:stretch>
          </a:blipFill>
        </p:spPr>
      </p:sp>
      <p:sp>
        <p:nvSpPr>
          <p:cNvPr id="14" name="TextBox 14"/>
          <p:cNvSpPr txBox="1"/>
          <p:nvPr/>
        </p:nvSpPr>
        <p:spPr>
          <a:xfrm>
            <a:off x="950332" y="2544400"/>
            <a:ext cx="5673685" cy="1287780"/>
          </a:xfrm>
          <a:prstGeom prst="rect">
            <a:avLst/>
          </a:prstGeom>
        </p:spPr>
        <p:txBody>
          <a:bodyPr lIns="0" tIns="0" rIns="0" bIns="0" rtlCol="0" anchor="t">
            <a:spAutoFit/>
          </a:bodyPr>
          <a:lstStyle/>
          <a:p>
            <a:pPr algn="just">
              <a:lnSpc>
                <a:spcPts val="2520"/>
              </a:lnSpc>
              <a:spcBef>
                <a:spcPct val="0"/>
              </a:spcBef>
            </a:pPr>
            <a:r>
              <a:rPr lang="en-US" sz="1800">
                <a:solidFill>
                  <a:srgbClr val="000000"/>
                </a:solidFill>
                <a:latin typeface="Arial" panose="020B0604020202020204"/>
              </a:rPr>
              <a:t>The query "SELECT * FROM employee LIMIT 4;" retrieves the first four records from the "employee" table, displaying all columns for those specific four entries.</a:t>
            </a:r>
            <a:endParaRPr lang="en-US" sz="1800">
              <a:solidFill>
                <a:srgbClr val="000000"/>
              </a:solidFill>
              <a:latin typeface="Arial" panose="020B0604020202020204"/>
            </a:endParaRPr>
          </a:p>
        </p:txBody>
      </p:sp>
      <p:sp>
        <p:nvSpPr>
          <p:cNvPr id="15" name="TextBox 15"/>
          <p:cNvSpPr txBox="1"/>
          <p:nvPr/>
        </p:nvSpPr>
        <p:spPr>
          <a:xfrm>
            <a:off x="11189576" y="8581011"/>
            <a:ext cx="6555873" cy="1287780"/>
          </a:xfrm>
          <a:prstGeom prst="rect">
            <a:avLst/>
          </a:prstGeom>
        </p:spPr>
        <p:txBody>
          <a:bodyPr lIns="0" tIns="0" rIns="0" bIns="0" rtlCol="0" anchor="t">
            <a:spAutoFit/>
          </a:bodyPr>
          <a:lstStyle/>
          <a:p>
            <a:pPr algn="just">
              <a:lnSpc>
                <a:spcPts val="2520"/>
              </a:lnSpc>
              <a:spcBef>
                <a:spcPct val="0"/>
              </a:spcBef>
            </a:pPr>
            <a:r>
              <a:rPr lang="en-US" sz="1800">
                <a:solidFill>
                  <a:srgbClr val="000000"/>
                </a:solidFill>
                <a:latin typeface="Arial" panose="020B0604020202020204"/>
              </a:rPr>
              <a:t>The query "SELECT * FROM employee LIMIT 3 OFFSET 3;" retrieves three records from the "employee" table starting from the fourth record (offset of 3). This means it skips the first three records and fetches the subsequent three entries.</a:t>
            </a:r>
            <a:endParaRPr lang="en-US" sz="1800">
              <a:solidFill>
                <a:srgbClr val="000000"/>
              </a:solidFill>
              <a:latin typeface="Arial" panose="020B0604020202020204"/>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alphaModFix amt="30000"/>
            </a:blip>
            <a:stretch>
              <a:fillRect l="-20312" r="-20312"/>
            </a:stretch>
          </a:blipFill>
        </p:spPr>
      </p:sp>
      <p:sp>
        <p:nvSpPr>
          <p:cNvPr id="3" name="Freeform 3"/>
          <p:cNvSpPr/>
          <p:nvPr/>
        </p:nvSpPr>
        <p:spPr>
          <a:xfrm>
            <a:off x="665641" y="5467850"/>
            <a:ext cx="8719132" cy="4533948"/>
          </a:xfrm>
          <a:custGeom>
            <a:avLst/>
            <a:gdLst/>
            <a:ahLst/>
            <a:cxnLst/>
            <a:rect l="l" t="t" r="r" b="b"/>
            <a:pathLst>
              <a:path w="8719132" h="4533948">
                <a:moveTo>
                  <a:pt x="0" y="0"/>
                </a:moveTo>
                <a:lnTo>
                  <a:pt x="8719131" y="0"/>
                </a:lnTo>
                <a:lnTo>
                  <a:pt x="8719131" y="4533949"/>
                </a:lnTo>
                <a:lnTo>
                  <a:pt x="0" y="4533949"/>
                </a:lnTo>
                <a:lnTo>
                  <a:pt x="0" y="0"/>
                </a:lnTo>
                <a:close/>
              </a:path>
            </a:pathLst>
          </a:custGeom>
          <a:blipFill>
            <a:blip r:embed="rId2"/>
            <a:stretch>
              <a:fillRect/>
            </a:stretch>
          </a:blipFill>
        </p:spPr>
      </p:sp>
      <p:grpSp>
        <p:nvGrpSpPr>
          <p:cNvPr id="4" name="Group 4"/>
          <p:cNvGrpSpPr/>
          <p:nvPr/>
        </p:nvGrpSpPr>
        <p:grpSpPr>
          <a:xfrm rot="0">
            <a:off x="2556873" y="221247"/>
            <a:ext cx="6827899" cy="5074652"/>
            <a:chOff x="0" y="-45587"/>
            <a:chExt cx="1798294" cy="1336534"/>
          </a:xfrm>
        </p:grpSpPr>
        <p:sp>
          <p:nvSpPr>
            <p:cNvPr id="5" name="Freeform 5"/>
            <p:cNvSpPr/>
            <p:nvPr/>
          </p:nvSpPr>
          <p:spPr>
            <a:xfrm>
              <a:off x="0" y="0"/>
              <a:ext cx="1798294" cy="1250809"/>
            </a:xfrm>
            <a:custGeom>
              <a:avLst/>
              <a:gdLst/>
              <a:ahLst/>
              <a:cxnLst/>
              <a:rect l="l" t="t" r="r" b="b"/>
              <a:pathLst>
                <a:path w="1798294" h="1250809">
                  <a:moveTo>
                    <a:pt x="57827" y="0"/>
                  </a:moveTo>
                  <a:lnTo>
                    <a:pt x="1740467" y="0"/>
                  </a:lnTo>
                  <a:cubicBezTo>
                    <a:pt x="1772404" y="0"/>
                    <a:pt x="1798294" y="25890"/>
                    <a:pt x="1798294" y="57827"/>
                  </a:cubicBezTo>
                  <a:lnTo>
                    <a:pt x="1798294" y="1192982"/>
                  </a:lnTo>
                  <a:cubicBezTo>
                    <a:pt x="1798294" y="1208318"/>
                    <a:pt x="1792202" y="1223027"/>
                    <a:pt x="1781357" y="1233872"/>
                  </a:cubicBezTo>
                  <a:cubicBezTo>
                    <a:pt x="1770513" y="1244716"/>
                    <a:pt x="1755804" y="1250809"/>
                    <a:pt x="1740467" y="1250809"/>
                  </a:cubicBezTo>
                  <a:lnTo>
                    <a:pt x="57827" y="1250809"/>
                  </a:lnTo>
                  <a:cubicBezTo>
                    <a:pt x="42490" y="1250809"/>
                    <a:pt x="27782" y="1244716"/>
                    <a:pt x="16937" y="1233872"/>
                  </a:cubicBezTo>
                  <a:cubicBezTo>
                    <a:pt x="6092" y="1223027"/>
                    <a:pt x="0" y="1208318"/>
                    <a:pt x="0" y="1192982"/>
                  </a:cubicBezTo>
                  <a:lnTo>
                    <a:pt x="0" y="57827"/>
                  </a:lnTo>
                  <a:cubicBezTo>
                    <a:pt x="0" y="42490"/>
                    <a:pt x="6092" y="27782"/>
                    <a:pt x="16937" y="16937"/>
                  </a:cubicBezTo>
                  <a:cubicBezTo>
                    <a:pt x="27782" y="6092"/>
                    <a:pt x="42490" y="0"/>
                    <a:pt x="57827" y="0"/>
                  </a:cubicBezTo>
                  <a:close/>
                </a:path>
              </a:pathLst>
            </a:custGeom>
            <a:solidFill>
              <a:srgbClr val="000000">
                <a:alpha val="0"/>
              </a:srgbClr>
            </a:solidFill>
            <a:ln w="38100" cap="rnd">
              <a:solidFill>
                <a:srgbClr val="000000"/>
              </a:solidFill>
              <a:prstDash val="solid"/>
              <a:round/>
            </a:ln>
          </p:spPr>
        </p:sp>
        <p:sp>
          <p:nvSpPr>
            <p:cNvPr id="6" name="TextBox 6"/>
            <p:cNvSpPr txBox="1"/>
            <p:nvPr/>
          </p:nvSpPr>
          <p:spPr>
            <a:xfrm>
              <a:off x="0" y="-45587"/>
              <a:ext cx="1798294" cy="1336534"/>
            </a:xfrm>
            <a:prstGeom prst="rect">
              <a:avLst/>
            </a:prstGeom>
          </p:spPr>
          <p:txBody>
            <a:bodyPr lIns="50800" tIns="50800" rIns="50800" bIns="50800" rtlCol="0" anchor="ctr"/>
            <a:lstStyle/>
            <a:p>
              <a:pPr algn="ctr">
                <a:lnSpc>
                  <a:spcPts val="2800"/>
                </a:lnSpc>
              </a:pPr>
              <a:r>
                <a:rPr lang="en-US" sz="2000">
                  <a:solidFill>
                    <a:srgbClr val="593C8F"/>
                  </a:solidFill>
                  <a:latin typeface="Arial Bold" panose="020B0802020202020204"/>
                </a:rPr>
                <a:t>CREATE TABLE employees (employee_id INT, employee_name VARCHAR(255), department_id INT);</a:t>
              </a:r>
              <a:endParaRPr lang="en-US" sz="2000">
                <a:solidFill>
                  <a:srgbClr val="593C8F"/>
                </a:solidFill>
                <a:latin typeface="Arial Bold" panose="020B0802020202020204"/>
              </a:endParaRPr>
            </a:p>
            <a:p>
              <a:pPr algn="ctr">
                <a:lnSpc>
                  <a:spcPts val="2800"/>
                </a:lnSpc>
              </a:pPr>
            </a:p>
            <a:p>
              <a:pPr algn="ctr">
                <a:lnSpc>
                  <a:spcPts val="2800"/>
                </a:lnSpc>
              </a:pPr>
              <a:r>
                <a:rPr lang="en-US" sz="2000">
                  <a:solidFill>
                    <a:srgbClr val="593C8F"/>
                  </a:solidFill>
                  <a:latin typeface="Arial Bold" panose="020B0802020202020204"/>
                </a:rPr>
                <a:t>CREATE TABLE departments (department_id INT, department_name VARCHAR(255));</a:t>
              </a:r>
              <a:endParaRPr lang="en-US" sz="2000">
                <a:solidFill>
                  <a:srgbClr val="593C8F"/>
                </a:solidFill>
                <a:latin typeface="Arial Bold" panose="020B0802020202020204"/>
              </a:endParaRPr>
            </a:p>
            <a:p>
              <a:pPr algn="ctr">
                <a:lnSpc>
                  <a:spcPts val="2800"/>
                </a:lnSpc>
              </a:pPr>
            </a:p>
            <a:p>
              <a:pPr algn="ctr">
                <a:lnSpc>
                  <a:spcPts val="2800"/>
                </a:lnSpc>
              </a:pPr>
              <a:r>
                <a:rPr lang="en-US" sz="2000">
                  <a:solidFill>
                    <a:srgbClr val="593C8F"/>
                  </a:solidFill>
                  <a:latin typeface="Arial Bold" panose="020B0802020202020204"/>
                </a:rPr>
                <a:t>INSERT INTO employees (employee_id, employee_name, department_id) VALUES (1, 'John', 101), (2, 'Alice', 102), (3, 'Bob', 101), (4, 'Mary', 103);</a:t>
              </a:r>
              <a:endParaRPr lang="en-US" sz="2000">
                <a:solidFill>
                  <a:srgbClr val="593C8F"/>
                </a:solidFill>
                <a:latin typeface="Arial Bold" panose="020B0802020202020204"/>
              </a:endParaRPr>
            </a:p>
            <a:p>
              <a:pPr algn="ctr">
                <a:lnSpc>
                  <a:spcPts val="2800"/>
                </a:lnSpc>
              </a:pPr>
            </a:p>
            <a:p>
              <a:pPr algn="ctr">
                <a:lnSpc>
                  <a:spcPts val="2800"/>
                </a:lnSpc>
              </a:pPr>
              <a:r>
                <a:rPr lang="en-US" sz="2000">
                  <a:solidFill>
                    <a:srgbClr val="593C8F"/>
                  </a:solidFill>
                  <a:latin typeface="Arial Bold" panose="020B0802020202020204"/>
                </a:rPr>
                <a:t>INSERT INTO departments (department_id, department_name) VALUES (101, 'Sales'), (102, 'Marketing'), (103, 'Finance');</a:t>
              </a:r>
              <a:endParaRPr lang="en-US" sz="2000">
                <a:solidFill>
                  <a:srgbClr val="593C8F"/>
                </a:solidFill>
                <a:latin typeface="Arial Bold" panose="020B0802020202020204"/>
              </a:endParaRPr>
            </a:p>
          </p:txBody>
        </p:sp>
      </p:grpSp>
      <p:sp>
        <p:nvSpPr>
          <p:cNvPr id="7" name="Freeform 7"/>
          <p:cNvSpPr/>
          <p:nvPr/>
        </p:nvSpPr>
        <p:spPr>
          <a:xfrm>
            <a:off x="9851466" y="2039599"/>
            <a:ext cx="8040602" cy="6856502"/>
          </a:xfrm>
          <a:custGeom>
            <a:avLst/>
            <a:gdLst/>
            <a:ahLst/>
            <a:cxnLst/>
            <a:rect l="l" t="t" r="r" b="b"/>
            <a:pathLst>
              <a:path w="8040602" h="6856502">
                <a:moveTo>
                  <a:pt x="0" y="0"/>
                </a:moveTo>
                <a:lnTo>
                  <a:pt x="8040602" y="0"/>
                </a:lnTo>
                <a:lnTo>
                  <a:pt x="8040602" y="6856502"/>
                </a:lnTo>
                <a:lnTo>
                  <a:pt x="0" y="6856502"/>
                </a:lnTo>
                <a:lnTo>
                  <a:pt x="0" y="0"/>
                </a:lnTo>
                <a:close/>
              </a:path>
            </a:pathLst>
          </a:custGeom>
          <a:blipFill>
            <a:blip r:embed="rId3"/>
            <a:stretch>
              <a:fillRect/>
            </a:stretch>
          </a:blipFill>
        </p:spPr>
      </p:sp>
      <p:sp>
        <p:nvSpPr>
          <p:cNvPr id="8" name="TextBox 8"/>
          <p:cNvSpPr txBox="1"/>
          <p:nvPr/>
        </p:nvSpPr>
        <p:spPr>
          <a:xfrm>
            <a:off x="665641" y="69850"/>
            <a:ext cx="1482130" cy="958850"/>
          </a:xfrm>
          <a:prstGeom prst="rect">
            <a:avLst/>
          </a:prstGeom>
        </p:spPr>
        <p:txBody>
          <a:bodyPr lIns="0" tIns="0" rIns="0" bIns="0" rtlCol="0" anchor="t">
            <a:spAutoFit/>
          </a:bodyPr>
          <a:lstStyle/>
          <a:p>
            <a:pPr algn="ctr">
              <a:lnSpc>
                <a:spcPts val="7000"/>
              </a:lnSpc>
            </a:pPr>
            <a:r>
              <a:rPr lang="en-US" sz="5000">
                <a:solidFill>
                  <a:srgbClr val="000000"/>
                </a:solidFill>
                <a:latin typeface="Arial Bold" panose="020B0802020202020204"/>
              </a:rPr>
              <a:t>JOIN</a:t>
            </a:r>
            <a:endParaRPr lang="en-US" sz="5000">
              <a:solidFill>
                <a:srgbClr val="000000"/>
              </a:solidFill>
              <a:latin typeface="Arial Bold" panose="020B0802020202020204"/>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alphaModFix amt="30000"/>
            </a:blip>
            <a:stretch>
              <a:fillRect l="-20312" r="-20312"/>
            </a:stretch>
          </a:blipFill>
        </p:spPr>
      </p:sp>
      <p:grpSp>
        <p:nvGrpSpPr>
          <p:cNvPr id="3" name="Group 3"/>
          <p:cNvGrpSpPr/>
          <p:nvPr/>
        </p:nvGrpSpPr>
        <p:grpSpPr>
          <a:xfrm rot="5400000">
            <a:off x="8980638" y="-4789806"/>
            <a:ext cx="216476" cy="19028603"/>
            <a:chOff x="0" y="0"/>
            <a:chExt cx="57014" cy="5011649"/>
          </a:xfrm>
        </p:grpSpPr>
        <p:sp>
          <p:nvSpPr>
            <p:cNvPr id="4" name="Freeform 4"/>
            <p:cNvSpPr/>
            <p:nvPr/>
          </p:nvSpPr>
          <p:spPr>
            <a:xfrm>
              <a:off x="0" y="0"/>
              <a:ext cx="57014" cy="5011649"/>
            </a:xfrm>
            <a:custGeom>
              <a:avLst/>
              <a:gdLst/>
              <a:ahLst/>
              <a:cxnLst/>
              <a:rect l="l" t="t" r="r" b="b"/>
              <a:pathLst>
                <a:path w="57014" h="5011649">
                  <a:moveTo>
                    <a:pt x="0" y="0"/>
                  </a:moveTo>
                  <a:lnTo>
                    <a:pt x="57014" y="0"/>
                  </a:lnTo>
                  <a:lnTo>
                    <a:pt x="57014" y="5011649"/>
                  </a:lnTo>
                  <a:lnTo>
                    <a:pt x="0" y="5011649"/>
                  </a:lnTo>
                  <a:close/>
                </a:path>
              </a:pathLst>
            </a:custGeom>
            <a:solidFill>
              <a:srgbClr val="593C8F"/>
            </a:solidFill>
          </p:spPr>
        </p:sp>
        <p:sp>
          <p:nvSpPr>
            <p:cNvPr id="5" name="TextBox 5"/>
            <p:cNvSpPr txBox="1"/>
            <p:nvPr/>
          </p:nvSpPr>
          <p:spPr>
            <a:xfrm>
              <a:off x="0" y="-47625"/>
              <a:ext cx="57014" cy="5059274"/>
            </a:xfrm>
            <a:prstGeom prst="rect">
              <a:avLst/>
            </a:prstGeom>
          </p:spPr>
          <p:txBody>
            <a:bodyPr lIns="50800" tIns="50800" rIns="50800" bIns="50800" rtlCol="0" anchor="ctr"/>
            <a:lstStyle/>
            <a:p>
              <a:pPr algn="ctr">
                <a:lnSpc>
                  <a:spcPts val="2660"/>
                </a:lnSpc>
              </a:pPr>
            </a:p>
          </p:txBody>
        </p:sp>
      </p:grpSp>
      <p:grpSp>
        <p:nvGrpSpPr>
          <p:cNvPr id="6" name="Group 6"/>
          <p:cNvGrpSpPr/>
          <p:nvPr/>
        </p:nvGrpSpPr>
        <p:grpSpPr>
          <a:xfrm rot="0">
            <a:off x="9549096" y="71619"/>
            <a:ext cx="8196352" cy="2255252"/>
            <a:chOff x="0" y="-45587"/>
            <a:chExt cx="2158710" cy="593976"/>
          </a:xfrm>
        </p:grpSpPr>
        <p:sp>
          <p:nvSpPr>
            <p:cNvPr id="7" name="Freeform 7"/>
            <p:cNvSpPr/>
            <p:nvPr/>
          </p:nvSpPr>
          <p:spPr>
            <a:xfrm>
              <a:off x="0" y="0"/>
              <a:ext cx="2158710" cy="508251"/>
            </a:xfrm>
            <a:custGeom>
              <a:avLst/>
              <a:gdLst/>
              <a:ahLst/>
              <a:cxnLst/>
              <a:rect l="l" t="t" r="r" b="b"/>
              <a:pathLst>
                <a:path w="2158710" h="508251">
                  <a:moveTo>
                    <a:pt x="48172" y="0"/>
                  </a:moveTo>
                  <a:lnTo>
                    <a:pt x="2110538" y="0"/>
                  </a:lnTo>
                  <a:cubicBezTo>
                    <a:pt x="2137143" y="0"/>
                    <a:pt x="2158710" y="21568"/>
                    <a:pt x="2158710" y="48172"/>
                  </a:cubicBezTo>
                  <a:lnTo>
                    <a:pt x="2158710" y="460078"/>
                  </a:lnTo>
                  <a:cubicBezTo>
                    <a:pt x="2158710" y="486683"/>
                    <a:pt x="2137143" y="508251"/>
                    <a:pt x="2110538" y="508251"/>
                  </a:cubicBezTo>
                  <a:lnTo>
                    <a:pt x="48172" y="508251"/>
                  </a:lnTo>
                  <a:cubicBezTo>
                    <a:pt x="21568" y="508251"/>
                    <a:pt x="0" y="486683"/>
                    <a:pt x="0" y="460078"/>
                  </a:cubicBezTo>
                  <a:lnTo>
                    <a:pt x="0" y="48172"/>
                  </a:lnTo>
                  <a:cubicBezTo>
                    <a:pt x="0" y="21568"/>
                    <a:pt x="21568" y="0"/>
                    <a:pt x="48172" y="0"/>
                  </a:cubicBezTo>
                  <a:close/>
                </a:path>
              </a:pathLst>
            </a:custGeom>
            <a:solidFill>
              <a:srgbClr val="000000">
                <a:alpha val="0"/>
              </a:srgbClr>
            </a:solidFill>
            <a:ln w="38100" cap="rnd">
              <a:solidFill>
                <a:srgbClr val="000000"/>
              </a:solidFill>
              <a:prstDash val="solid"/>
              <a:round/>
            </a:ln>
          </p:spPr>
        </p:sp>
        <p:sp>
          <p:nvSpPr>
            <p:cNvPr id="8" name="TextBox 8"/>
            <p:cNvSpPr txBox="1"/>
            <p:nvPr/>
          </p:nvSpPr>
          <p:spPr>
            <a:xfrm>
              <a:off x="0" y="-45587"/>
              <a:ext cx="2158710" cy="593976"/>
            </a:xfrm>
            <a:prstGeom prst="rect">
              <a:avLst/>
            </a:prstGeom>
          </p:spPr>
          <p:txBody>
            <a:bodyPr lIns="50800" tIns="50800" rIns="50800" bIns="50800" rtlCol="0" anchor="ctr"/>
            <a:lstStyle/>
            <a:p>
              <a:pPr algn="ctr">
                <a:lnSpc>
                  <a:spcPts val="2800"/>
                </a:lnSpc>
              </a:pPr>
              <a:r>
                <a:rPr lang="en-US" sz="2000">
                  <a:solidFill>
                    <a:srgbClr val="593C8F"/>
                  </a:solidFill>
                  <a:latin typeface="Arial Bold" panose="020B0802020202020204"/>
                </a:rPr>
                <a:t>SELECT * FROM employees INNER JOIN departments ON employees.department_id = departments.department_id; </a:t>
              </a:r>
              <a:endParaRPr lang="en-US" sz="2000">
                <a:solidFill>
                  <a:srgbClr val="593C8F"/>
                </a:solidFill>
                <a:latin typeface="Arial Bold" panose="020B0802020202020204"/>
              </a:endParaRPr>
            </a:p>
            <a:p>
              <a:pPr algn="ctr">
                <a:lnSpc>
                  <a:spcPts val="2800"/>
                </a:lnSpc>
              </a:pPr>
              <a:r>
                <a:rPr lang="en-US" sz="2000">
                  <a:solidFill>
                    <a:srgbClr val="593C8F"/>
                  </a:solidFill>
                  <a:latin typeface="Arial Bold" panose="020B0802020202020204"/>
                </a:rPr>
                <a:t>     .................or...................</a:t>
              </a:r>
              <a:endParaRPr lang="en-US" sz="2000">
                <a:solidFill>
                  <a:srgbClr val="593C8F"/>
                </a:solidFill>
                <a:latin typeface="Arial Bold" panose="020B0802020202020204"/>
              </a:endParaRPr>
            </a:p>
            <a:p>
              <a:pPr algn="ctr">
                <a:lnSpc>
                  <a:spcPts val="2800"/>
                </a:lnSpc>
              </a:pPr>
              <a:r>
                <a:rPr lang="en-US" sz="2000">
                  <a:solidFill>
                    <a:srgbClr val="593C8F"/>
                  </a:solidFill>
                  <a:latin typeface="Arial Bold" panose="020B0802020202020204"/>
                </a:rPr>
                <a:t>     select * from employees inner join departments on employees.department_id = departments.department_id;</a:t>
              </a:r>
              <a:endParaRPr lang="en-US" sz="2000">
                <a:solidFill>
                  <a:srgbClr val="593C8F"/>
                </a:solidFill>
                <a:latin typeface="Arial Bold" panose="020B0802020202020204"/>
              </a:endParaRPr>
            </a:p>
          </p:txBody>
        </p:sp>
      </p:grpSp>
      <p:grpSp>
        <p:nvGrpSpPr>
          <p:cNvPr id="9" name="Group 9"/>
          <p:cNvGrpSpPr/>
          <p:nvPr/>
        </p:nvGrpSpPr>
        <p:grpSpPr>
          <a:xfrm rot="0">
            <a:off x="9716777" y="4935870"/>
            <a:ext cx="8168528" cy="2718811"/>
            <a:chOff x="0" y="-45587"/>
            <a:chExt cx="2151382" cy="716065"/>
          </a:xfrm>
        </p:grpSpPr>
        <p:sp>
          <p:nvSpPr>
            <p:cNvPr id="10" name="Freeform 10"/>
            <p:cNvSpPr/>
            <p:nvPr/>
          </p:nvSpPr>
          <p:spPr>
            <a:xfrm>
              <a:off x="0" y="0"/>
              <a:ext cx="2151382" cy="630340"/>
            </a:xfrm>
            <a:custGeom>
              <a:avLst/>
              <a:gdLst/>
              <a:ahLst/>
              <a:cxnLst/>
              <a:rect l="l" t="t" r="r" b="b"/>
              <a:pathLst>
                <a:path w="2151382" h="630340">
                  <a:moveTo>
                    <a:pt x="48336" y="0"/>
                  </a:moveTo>
                  <a:lnTo>
                    <a:pt x="2103045" y="0"/>
                  </a:lnTo>
                  <a:cubicBezTo>
                    <a:pt x="2129741" y="0"/>
                    <a:pt x="2151382" y="21641"/>
                    <a:pt x="2151382" y="48336"/>
                  </a:cubicBezTo>
                  <a:lnTo>
                    <a:pt x="2151382" y="582004"/>
                  </a:lnTo>
                  <a:cubicBezTo>
                    <a:pt x="2151382" y="608699"/>
                    <a:pt x="2129741" y="630340"/>
                    <a:pt x="2103045" y="630340"/>
                  </a:cubicBezTo>
                  <a:lnTo>
                    <a:pt x="48336" y="630340"/>
                  </a:lnTo>
                  <a:cubicBezTo>
                    <a:pt x="21641" y="630340"/>
                    <a:pt x="0" y="608699"/>
                    <a:pt x="0" y="582004"/>
                  </a:cubicBezTo>
                  <a:lnTo>
                    <a:pt x="0" y="48336"/>
                  </a:lnTo>
                  <a:cubicBezTo>
                    <a:pt x="0" y="21641"/>
                    <a:pt x="21641" y="0"/>
                    <a:pt x="48336" y="0"/>
                  </a:cubicBezTo>
                  <a:close/>
                </a:path>
              </a:pathLst>
            </a:custGeom>
            <a:solidFill>
              <a:srgbClr val="000000">
                <a:alpha val="0"/>
              </a:srgbClr>
            </a:solidFill>
            <a:ln w="38100" cap="rnd">
              <a:solidFill>
                <a:srgbClr val="000000"/>
              </a:solidFill>
              <a:prstDash val="solid"/>
              <a:round/>
            </a:ln>
          </p:spPr>
        </p:sp>
        <p:sp>
          <p:nvSpPr>
            <p:cNvPr id="11" name="TextBox 11"/>
            <p:cNvSpPr txBox="1"/>
            <p:nvPr/>
          </p:nvSpPr>
          <p:spPr>
            <a:xfrm>
              <a:off x="0" y="-45587"/>
              <a:ext cx="2151382" cy="716065"/>
            </a:xfrm>
            <a:prstGeom prst="rect">
              <a:avLst/>
            </a:prstGeom>
          </p:spPr>
          <p:txBody>
            <a:bodyPr lIns="50800" tIns="50800" rIns="50800" bIns="50800" rtlCol="0" anchor="ctr"/>
            <a:lstStyle/>
            <a:p>
              <a:pPr algn="ctr">
                <a:lnSpc>
                  <a:spcPts val="3080"/>
                </a:lnSpc>
              </a:pPr>
              <a:r>
                <a:rPr lang="en-US" sz="2200">
                  <a:solidFill>
                    <a:srgbClr val="593C8F"/>
                  </a:solidFill>
                  <a:latin typeface="Arial Bold" panose="020B0802020202020204"/>
                </a:rPr>
                <a:t>SELECT * FROM employees LEFT JOIN departments ON employees.department_id = departments.department_id;</a:t>
              </a:r>
              <a:endParaRPr lang="en-US" sz="2200">
                <a:solidFill>
                  <a:srgbClr val="593C8F"/>
                </a:solidFill>
                <a:latin typeface="Arial Bold" panose="020B0802020202020204"/>
              </a:endParaRPr>
            </a:p>
            <a:p>
              <a:pPr algn="ctr">
                <a:lnSpc>
                  <a:spcPts val="3080"/>
                </a:lnSpc>
              </a:pPr>
              <a:r>
                <a:rPr lang="en-US" sz="2200">
                  <a:solidFill>
                    <a:srgbClr val="593C8F"/>
                  </a:solidFill>
                  <a:latin typeface="Arial Bold" panose="020B0802020202020204"/>
                </a:rPr>
                <a:t>     ...................or..................</a:t>
              </a:r>
              <a:endParaRPr lang="en-US" sz="2200">
                <a:solidFill>
                  <a:srgbClr val="593C8F"/>
                </a:solidFill>
                <a:latin typeface="Arial Bold" panose="020B0802020202020204"/>
              </a:endParaRPr>
            </a:p>
            <a:p>
              <a:pPr algn="ctr">
                <a:lnSpc>
                  <a:spcPts val="3080"/>
                </a:lnSpc>
              </a:pPr>
              <a:r>
                <a:rPr lang="en-US" sz="2200">
                  <a:solidFill>
                    <a:srgbClr val="593C8F"/>
                  </a:solidFill>
                  <a:latin typeface="Arial Bold" panose="020B0802020202020204"/>
                </a:rPr>
                <a:t>     select * from employees left join departments on employees.department_id = departments.department_id;</a:t>
              </a:r>
              <a:endParaRPr lang="en-US" sz="2200">
                <a:solidFill>
                  <a:srgbClr val="593C8F"/>
                </a:solidFill>
                <a:latin typeface="Arial Bold" panose="020B0802020202020204"/>
              </a:endParaRPr>
            </a:p>
          </p:txBody>
        </p:sp>
      </p:grpSp>
      <p:sp>
        <p:nvSpPr>
          <p:cNvPr id="12" name="Freeform 12"/>
          <p:cNvSpPr/>
          <p:nvPr/>
        </p:nvSpPr>
        <p:spPr>
          <a:xfrm>
            <a:off x="1251410" y="2459426"/>
            <a:ext cx="10556416" cy="2156831"/>
          </a:xfrm>
          <a:custGeom>
            <a:avLst/>
            <a:gdLst/>
            <a:ahLst/>
            <a:cxnLst/>
            <a:rect l="l" t="t" r="r" b="b"/>
            <a:pathLst>
              <a:path w="10556416" h="2156831">
                <a:moveTo>
                  <a:pt x="0" y="0"/>
                </a:moveTo>
                <a:lnTo>
                  <a:pt x="10556416" y="0"/>
                </a:lnTo>
                <a:lnTo>
                  <a:pt x="10556416" y="2156831"/>
                </a:lnTo>
                <a:lnTo>
                  <a:pt x="0" y="2156831"/>
                </a:lnTo>
                <a:lnTo>
                  <a:pt x="0" y="0"/>
                </a:lnTo>
                <a:close/>
              </a:path>
            </a:pathLst>
          </a:custGeom>
          <a:blipFill>
            <a:blip r:embed="rId2"/>
            <a:stretch>
              <a:fillRect/>
            </a:stretch>
          </a:blipFill>
        </p:spPr>
      </p:sp>
      <p:sp>
        <p:nvSpPr>
          <p:cNvPr id="13" name="Freeform 13"/>
          <p:cNvSpPr/>
          <p:nvPr/>
        </p:nvSpPr>
        <p:spPr>
          <a:xfrm>
            <a:off x="1307749" y="7574924"/>
            <a:ext cx="12339524" cy="2599913"/>
          </a:xfrm>
          <a:custGeom>
            <a:avLst/>
            <a:gdLst/>
            <a:ahLst/>
            <a:cxnLst/>
            <a:rect l="l" t="t" r="r" b="b"/>
            <a:pathLst>
              <a:path w="12339524" h="2599913">
                <a:moveTo>
                  <a:pt x="0" y="0"/>
                </a:moveTo>
                <a:lnTo>
                  <a:pt x="12339524" y="0"/>
                </a:lnTo>
                <a:lnTo>
                  <a:pt x="12339524" y="2599913"/>
                </a:lnTo>
                <a:lnTo>
                  <a:pt x="0" y="2599913"/>
                </a:lnTo>
                <a:lnTo>
                  <a:pt x="0" y="0"/>
                </a:lnTo>
                <a:close/>
              </a:path>
            </a:pathLst>
          </a:custGeom>
          <a:blipFill>
            <a:blip r:embed="rId3"/>
            <a:stretch>
              <a:fillRect/>
            </a:stretch>
          </a:blipFill>
        </p:spPr>
      </p:sp>
      <p:sp>
        <p:nvSpPr>
          <p:cNvPr id="14" name="TextBox 14"/>
          <p:cNvSpPr txBox="1"/>
          <p:nvPr/>
        </p:nvSpPr>
        <p:spPr>
          <a:xfrm>
            <a:off x="1251410" y="1133511"/>
            <a:ext cx="7892590" cy="973455"/>
          </a:xfrm>
          <a:prstGeom prst="rect">
            <a:avLst/>
          </a:prstGeom>
        </p:spPr>
        <p:txBody>
          <a:bodyPr lIns="0" tIns="0" rIns="0" bIns="0" rtlCol="0" anchor="t">
            <a:spAutoFit/>
          </a:bodyPr>
          <a:lstStyle/>
          <a:p>
            <a:pPr algn="just">
              <a:lnSpc>
                <a:spcPts val="2520"/>
              </a:lnSpc>
              <a:spcBef>
                <a:spcPct val="0"/>
              </a:spcBef>
            </a:pPr>
            <a:r>
              <a:rPr lang="en-US" sz="1800">
                <a:solidFill>
                  <a:srgbClr val="000000"/>
                </a:solidFill>
                <a:latin typeface="Arial" panose="020B0604020202020204"/>
              </a:rPr>
              <a:t>This command retrieves all columns from the 'employees' table and combines them with corresponding records from the 'departments' table based on their shared 'department_id'.</a:t>
            </a:r>
            <a:endParaRPr lang="en-US" sz="1800">
              <a:solidFill>
                <a:srgbClr val="000000"/>
              </a:solidFill>
              <a:latin typeface="Arial" panose="020B0604020202020204"/>
            </a:endParaRPr>
          </a:p>
        </p:txBody>
      </p:sp>
      <p:sp>
        <p:nvSpPr>
          <p:cNvPr id="15" name="TextBox 15"/>
          <p:cNvSpPr txBox="1"/>
          <p:nvPr/>
        </p:nvSpPr>
        <p:spPr>
          <a:xfrm>
            <a:off x="1380568" y="5614126"/>
            <a:ext cx="8168528" cy="1795145"/>
          </a:xfrm>
          <a:prstGeom prst="rect">
            <a:avLst/>
          </a:prstGeom>
        </p:spPr>
        <p:txBody>
          <a:bodyPr lIns="0" tIns="0" rIns="0" bIns="0" rtlCol="0" anchor="t">
            <a:spAutoFit/>
          </a:bodyPr>
          <a:lstStyle/>
          <a:p>
            <a:pPr algn="just">
              <a:lnSpc>
                <a:spcPts val="2380"/>
              </a:lnSpc>
              <a:spcBef>
                <a:spcPct val="0"/>
              </a:spcBef>
            </a:pPr>
            <a:r>
              <a:rPr lang="en-US" sz="1700">
                <a:solidFill>
                  <a:srgbClr val="000000"/>
                </a:solidFill>
                <a:latin typeface="Arial" panose="020B0604020202020204"/>
              </a:rPr>
              <a:t>This command retrieves all columns from the 'employees' table and combines them with related records from the 'departments' table based on their shared 'department_id'. Unlike an INNER JOIN, a LEFT JOIN includes all records from the 'employees' table, regardless of whether there's a match in the 'departments' table. If there's no match, the corresponding 'departments' columns will be filled with NULL values.</a:t>
            </a:r>
            <a:endParaRPr lang="en-US" sz="1700">
              <a:solidFill>
                <a:srgbClr val="000000"/>
              </a:solidFill>
              <a:latin typeface="Arial" panose="020B0604020202020204"/>
            </a:endParaRPr>
          </a:p>
        </p:txBody>
      </p:sp>
      <p:sp>
        <p:nvSpPr>
          <p:cNvPr id="16" name="TextBox 16"/>
          <p:cNvSpPr txBox="1"/>
          <p:nvPr/>
        </p:nvSpPr>
        <p:spPr>
          <a:xfrm>
            <a:off x="53494" y="92076"/>
            <a:ext cx="3557910" cy="765174"/>
          </a:xfrm>
          <a:prstGeom prst="rect">
            <a:avLst/>
          </a:prstGeom>
        </p:spPr>
        <p:txBody>
          <a:bodyPr lIns="0" tIns="0" rIns="0" bIns="0" rtlCol="0" anchor="t">
            <a:spAutoFit/>
          </a:bodyPr>
          <a:lstStyle/>
          <a:p>
            <a:pPr algn="ctr">
              <a:lnSpc>
                <a:spcPts val="5600"/>
              </a:lnSpc>
            </a:pPr>
            <a:r>
              <a:rPr lang="en-US" sz="4000">
                <a:solidFill>
                  <a:srgbClr val="000000"/>
                </a:solidFill>
                <a:latin typeface="Arial Bold" panose="020B0802020202020204"/>
              </a:rPr>
              <a:t>INNER JOIN</a:t>
            </a:r>
            <a:endParaRPr lang="en-US" sz="4000">
              <a:solidFill>
                <a:srgbClr val="000000"/>
              </a:solidFill>
              <a:latin typeface="Arial Bold" panose="020B0802020202020204"/>
            </a:endParaRPr>
          </a:p>
        </p:txBody>
      </p:sp>
      <p:sp>
        <p:nvSpPr>
          <p:cNvPr id="17" name="TextBox 17"/>
          <p:cNvSpPr txBox="1"/>
          <p:nvPr/>
        </p:nvSpPr>
        <p:spPr>
          <a:xfrm>
            <a:off x="336329" y="4791802"/>
            <a:ext cx="2782692" cy="765174"/>
          </a:xfrm>
          <a:prstGeom prst="rect">
            <a:avLst/>
          </a:prstGeom>
        </p:spPr>
        <p:txBody>
          <a:bodyPr lIns="0" tIns="0" rIns="0" bIns="0" rtlCol="0" anchor="t">
            <a:spAutoFit/>
          </a:bodyPr>
          <a:lstStyle/>
          <a:p>
            <a:pPr algn="ctr">
              <a:lnSpc>
                <a:spcPts val="5600"/>
              </a:lnSpc>
            </a:pPr>
            <a:r>
              <a:rPr lang="en-US" sz="4000">
                <a:solidFill>
                  <a:srgbClr val="000000"/>
                </a:solidFill>
                <a:latin typeface="Arial Bold" panose="020B0802020202020204"/>
              </a:rPr>
              <a:t>LEFT JOIN</a:t>
            </a:r>
            <a:endParaRPr lang="en-US" sz="4000">
              <a:solidFill>
                <a:srgbClr val="000000"/>
              </a:solidFill>
              <a:latin typeface="Arial Bold" panose="020B0802020202020204"/>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alphaModFix amt="30000"/>
            </a:blip>
            <a:stretch>
              <a:fillRect l="-20312" r="-20312"/>
            </a:stretch>
          </a:blipFill>
        </p:spPr>
      </p:sp>
      <p:grpSp>
        <p:nvGrpSpPr>
          <p:cNvPr id="3" name="Group 3"/>
          <p:cNvGrpSpPr/>
          <p:nvPr/>
        </p:nvGrpSpPr>
        <p:grpSpPr>
          <a:xfrm rot="5400000">
            <a:off x="8980638" y="-4789806"/>
            <a:ext cx="216476" cy="19028603"/>
            <a:chOff x="0" y="0"/>
            <a:chExt cx="57014" cy="5011649"/>
          </a:xfrm>
        </p:grpSpPr>
        <p:sp>
          <p:nvSpPr>
            <p:cNvPr id="4" name="Freeform 4"/>
            <p:cNvSpPr/>
            <p:nvPr/>
          </p:nvSpPr>
          <p:spPr>
            <a:xfrm>
              <a:off x="0" y="0"/>
              <a:ext cx="57014" cy="5011649"/>
            </a:xfrm>
            <a:custGeom>
              <a:avLst/>
              <a:gdLst/>
              <a:ahLst/>
              <a:cxnLst/>
              <a:rect l="l" t="t" r="r" b="b"/>
              <a:pathLst>
                <a:path w="57014" h="5011649">
                  <a:moveTo>
                    <a:pt x="0" y="0"/>
                  </a:moveTo>
                  <a:lnTo>
                    <a:pt x="57014" y="0"/>
                  </a:lnTo>
                  <a:lnTo>
                    <a:pt x="57014" y="5011649"/>
                  </a:lnTo>
                  <a:lnTo>
                    <a:pt x="0" y="5011649"/>
                  </a:lnTo>
                  <a:close/>
                </a:path>
              </a:pathLst>
            </a:custGeom>
            <a:solidFill>
              <a:srgbClr val="593C8F"/>
            </a:solidFill>
          </p:spPr>
        </p:sp>
        <p:sp>
          <p:nvSpPr>
            <p:cNvPr id="5" name="TextBox 5"/>
            <p:cNvSpPr txBox="1"/>
            <p:nvPr/>
          </p:nvSpPr>
          <p:spPr>
            <a:xfrm>
              <a:off x="0" y="-47625"/>
              <a:ext cx="57014" cy="5059274"/>
            </a:xfrm>
            <a:prstGeom prst="rect">
              <a:avLst/>
            </a:prstGeom>
          </p:spPr>
          <p:txBody>
            <a:bodyPr lIns="50800" tIns="50800" rIns="50800" bIns="50800" rtlCol="0" anchor="ctr"/>
            <a:lstStyle/>
            <a:p>
              <a:pPr algn="ctr">
                <a:lnSpc>
                  <a:spcPts val="2660"/>
                </a:lnSpc>
              </a:pPr>
            </a:p>
          </p:txBody>
        </p:sp>
      </p:grpSp>
      <p:grpSp>
        <p:nvGrpSpPr>
          <p:cNvPr id="6" name="Group 6"/>
          <p:cNvGrpSpPr/>
          <p:nvPr/>
        </p:nvGrpSpPr>
        <p:grpSpPr>
          <a:xfrm rot="0">
            <a:off x="9549096" y="71619"/>
            <a:ext cx="8196352" cy="2255252"/>
            <a:chOff x="0" y="-45587"/>
            <a:chExt cx="2158710" cy="593976"/>
          </a:xfrm>
        </p:grpSpPr>
        <p:sp>
          <p:nvSpPr>
            <p:cNvPr id="7" name="Freeform 7"/>
            <p:cNvSpPr/>
            <p:nvPr/>
          </p:nvSpPr>
          <p:spPr>
            <a:xfrm>
              <a:off x="0" y="0"/>
              <a:ext cx="2158710" cy="508251"/>
            </a:xfrm>
            <a:custGeom>
              <a:avLst/>
              <a:gdLst/>
              <a:ahLst/>
              <a:cxnLst/>
              <a:rect l="l" t="t" r="r" b="b"/>
              <a:pathLst>
                <a:path w="2158710" h="508251">
                  <a:moveTo>
                    <a:pt x="48172" y="0"/>
                  </a:moveTo>
                  <a:lnTo>
                    <a:pt x="2110538" y="0"/>
                  </a:lnTo>
                  <a:cubicBezTo>
                    <a:pt x="2137143" y="0"/>
                    <a:pt x="2158710" y="21568"/>
                    <a:pt x="2158710" y="48172"/>
                  </a:cubicBezTo>
                  <a:lnTo>
                    <a:pt x="2158710" y="460078"/>
                  </a:lnTo>
                  <a:cubicBezTo>
                    <a:pt x="2158710" y="486683"/>
                    <a:pt x="2137143" y="508251"/>
                    <a:pt x="2110538" y="508251"/>
                  </a:cubicBezTo>
                  <a:lnTo>
                    <a:pt x="48172" y="508251"/>
                  </a:lnTo>
                  <a:cubicBezTo>
                    <a:pt x="21568" y="508251"/>
                    <a:pt x="0" y="486683"/>
                    <a:pt x="0" y="460078"/>
                  </a:cubicBezTo>
                  <a:lnTo>
                    <a:pt x="0" y="48172"/>
                  </a:lnTo>
                  <a:cubicBezTo>
                    <a:pt x="0" y="21568"/>
                    <a:pt x="21568" y="0"/>
                    <a:pt x="48172" y="0"/>
                  </a:cubicBezTo>
                  <a:close/>
                </a:path>
              </a:pathLst>
            </a:custGeom>
            <a:solidFill>
              <a:srgbClr val="000000">
                <a:alpha val="0"/>
              </a:srgbClr>
            </a:solidFill>
            <a:ln w="38100" cap="rnd">
              <a:solidFill>
                <a:srgbClr val="000000"/>
              </a:solidFill>
              <a:prstDash val="solid"/>
              <a:round/>
            </a:ln>
          </p:spPr>
        </p:sp>
        <p:sp>
          <p:nvSpPr>
            <p:cNvPr id="8" name="TextBox 8"/>
            <p:cNvSpPr txBox="1"/>
            <p:nvPr/>
          </p:nvSpPr>
          <p:spPr>
            <a:xfrm>
              <a:off x="0" y="-45587"/>
              <a:ext cx="2158710" cy="593976"/>
            </a:xfrm>
            <a:prstGeom prst="rect">
              <a:avLst/>
            </a:prstGeom>
          </p:spPr>
          <p:txBody>
            <a:bodyPr lIns="50800" tIns="50800" rIns="50800" bIns="50800" rtlCol="0" anchor="ctr"/>
            <a:lstStyle/>
            <a:p>
              <a:pPr algn="ctr">
                <a:lnSpc>
                  <a:spcPts val="2800"/>
                </a:lnSpc>
              </a:pPr>
              <a:r>
                <a:rPr lang="en-US" sz="2000">
                  <a:solidFill>
                    <a:srgbClr val="593C8F"/>
                  </a:solidFill>
                  <a:latin typeface="Arial Bold" panose="020B0802020202020204"/>
                </a:rPr>
                <a:t>SELECT * FROM employees RIGHT JOIN departments ON employees.department_id = departments.department_id;</a:t>
              </a:r>
              <a:endParaRPr lang="en-US" sz="2000">
                <a:solidFill>
                  <a:srgbClr val="593C8F"/>
                </a:solidFill>
                <a:latin typeface="Arial Bold" panose="020B0802020202020204"/>
              </a:endParaRPr>
            </a:p>
            <a:p>
              <a:pPr algn="ctr">
                <a:lnSpc>
                  <a:spcPts val="2800"/>
                </a:lnSpc>
              </a:pPr>
              <a:r>
                <a:rPr lang="en-US" sz="2000">
                  <a:solidFill>
                    <a:srgbClr val="593C8F"/>
                  </a:solidFill>
                  <a:latin typeface="Arial Bold" panose="020B0802020202020204"/>
                </a:rPr>
                <a:t>     ...................or.......................</a:t>
              </a:r>
              <a:endParaRPr lang="en-US" sz="2000">
                <a:solidFill>
                  <a:srgbClr val="593C8F"/>
                </a:solidFill>
                <a:latin typeface="Arial Bold" panose="020B0802020202020204"/>
              </a:endParaRPr>
            </a:p>
            <a:p>
              <a:pPr algn="ctr">
                <a:lnSpc>
                  <a:spcPts val="2800"/>
                </a:lnSpc>
              </a:pPr>
              <a:r>
                <a:rPr lang="en-US" sz="2000">
                  <a:solidFill>
                    <a:srgbClr val="593C8F"/>
                  </a:solidFill>
                  <a:latin typeface="Arial Bold" panose="020B0802020202020204"/>
                </a:rPr>
                <a:t>     select * from employees right join departments on employees.department_id = departments.department_id;</a:t>
              </a:r>
              <a:endParaRPr lang="en-US" sz="2000">
                <a:solidFill>
                  <a:srgbClr val="593C8F"/>
                </a:solidFill>
                <a:latin typeface="Arial Bold" panose="020B0802020202020204"/>
              </a:endParaRPr>
            </a:p>
          </p:txBody>
        </p:sp>
      </p:grpSp>
      <p:grpSp>
        <p:nvGrpSpPr>
          <p:cNvPr id="9" name="Group 9"/>
          <p:cNvGrpSpPr/>
          <p:nvPr/>
        </p:nvGrpSpPr>
        <p:grpSpPr>
          <a:xfrm rot="0">
            <a:off x="9716777" y="4935870"/>
            <a:ext cx="8168528" cy="2718811"/>
            <a:chOff x="0" y="-45587"/>
            <a:chExt cx="2151382" cy="716065"/>
          </a:xfrm>
        </p:grpSpPr>
        <p:sp>
          <p:nvSpPr>
            <p:cNvPr id="10" name="Freeform 10"/>
            <p:cNvSpPr/>
            <p:nvPr/>
          </p:nvSpPr>
          <p:spPr>
            <a:xfrm>
              <a:off x="0" y="0"/>
              <a:ext cx="2151382" cy="630340"/>
            </a:xfrm>
            <a:custGeom>
              <a:avLst/>
              <a:gdLst/>
              <a:ahLst/>
              <a:cxnLst/>
              <a:rect l="l" t="t" r="r" b="b"/>
              <a:pathLst>
                <a:path w="2151382" h="630340">
                  <a:moveTo>
                    <a:pt x="48336" y="0"/>
                  </a:moveTo>
                  <a:lnTo>
                    <a:pt x="2103045" y="0"/>
                  </a:lnTo>
                  <a:cubicBezTo>
                    <a:pt x="2129741" y="0"/>
                    <a:pt x="2151382" y="21641"/>
                    <a:pt x="2151382" y="48336"/>
                  </a:cubicBezTo>
                  <a:lnTo>
                    <a:pt x="2151382" y="582004"/>
                  </a:lnTo>
                  <a:cubicBezTo>
                    <a:pt x="2151382" y="608699"/>
                    <a:pt x="2129741" y="630340"/>
                    <a:pt x="2103045" y="630340"/>
                  </a:cubicBezTo>
                  <a:lnTo>
                    <a:pt x="48336" y="630340"/>
                  </a:lnTo>
                  <a:cubicBezTo>
                    <a:pt x="21641" y="630340"/>
                    <a:pt x="0" y="608699"/>
                    <a:pt x="0" y="582004"/>
                  </a:cubicBezTo>
                  <a:lnTo>
                    <a:pt x="0" y="48336"/>
                  </a:lnTo>
                  <a:cubicBezTo>
                    <a:pt x="0" y="21641"/>
                    <a:pt x="21641" y="0"/>
                    <a:pt x="48336" y="0"/>
                  </a:cubicBezTo>
                  <a:close/>
                </a:path>
              </a:pathLst>
            </a:custGeom>
            <a:solidFill>
              <a:srgbClr val="000000">
                <a:alpha val="0"/>
              </a:srgbClr>
            </a:solidFill>
            <a:ln w="38100" cap="rnd">
              <a:solidFill>
                <a:srgbClr val="000000"/>
              </a:solidFill>
              <a:prstDash val="solid"/>
              <a:round/>
            </a:ln>
          </p:spPr>
        </p:sp>
        <p:sp>
          <p:nvSpPr>
            <p:cNvPr id="11" name="TextBox 11"/>
            <p:cNvSpPr txBox="1"/>
            <p:nvPr/>
          </p:nvSpPr>
          <p:spPr>
            <a:xfrm>
              <a:off x="0" y="-45587"/>
              <a:ext cx="2151382" cy="716065"/>
            </a:xfrm>
            <a:prstGeom prst="rect">
              <a:avLst/>
            </a:prstGeom>
          </p:spPr>
          <p:txBody>
            <a:bodyPr lIns="50800" tIns="50800" rIns="50800" bIns="50800" rtlCol="0" anchor="ctr"/>
            <a:lstStyle/>
            <a:p>
              <a:pPr algn="ctr">
                <a:lnSpc>
                  <a:spcPts val="3080"/>
                </a:lnSpc>
              </a:pPr>
              <a:r>
                <a:rPr lang="en-US" sz="2200">
                  <a:solidFill>
                    <a:srgbClr val="593C8F"/>
                  </a:solidFill>
                  <a:latin typeface="Arial Bold" panose="020B0802020202020204"/>
                </a:rPr>
                <a:t>SELECT * FROM employees LEFT JOIN departments ON employees.department_id = departments.department_id UNION SELECT * FROM employees RIGHT JOIN departments ON employees.department_id = departments.department_id;</a:t>
              </a:r>
              <a:endParaRPr lang="en-US" sz="2200">
                <a:solidFill>
                  <a:srgbClr val="593C8F"/>
                </a:solidFill>
                <a:latin typeface="Arial Bold" panose="020B0802020202020204"/>
              </a:endParaRPr>
            </a:p>
          </p:txBody>
        </p:sp>
      </p:grpSp>
      <p:sp>
        <p:nvSpPr>
          <p:cNvPr id="12" name="Freeform 12"/>
          <p:cNvSpPr/>
          <p:nvPr/>
        </p:nvSpPr>
        <p:spPr>
          <a:xfrm>
            <a:off x="1317274" y="2312103"/>
            <a:ext cx="10778608" cy="2251316"/>
          </a:xfrm>
          <a:custGeom>
            <a:avLst/>
            <a:gdLst/>
            <a:ahLst/>
            <a:cxnLst/>
            <a:rect l="l" t="t" r="r" b="b"/>
            <a:pathLst>
              <a:path w="10778608" h="2251316">
                <a:moveTo>
                  <a:pt x="0" y="0"/>
                </a:moveTo>
                <a:lnTo>
                  <a:pt x="10778608" y="0"/>
                </a:lnTo>
                <a:lnTo>
                  <a:pt x="10778608" y="2251316"/>
                </a:lnTo>
                <a:lnTo>
                  <a:pt x="0" y="2251316"/>
                </a:lnTo>
                <a:lnTo>
                  <a:pt x="0" y="0"/>
                </a:lnTo>
                <a:close/>
              </a:path>
            </a:pathLst>
          </a:custGeom>
          <a:blipFill>
            <a:blip r:embed="rId2"/>
            <a:stretch>
              <a:fillRect/>
            </a:stretch>
          </a:blipFill>
        </p:spPr>
      </p:sp>
      <p:sp>
        <p:nvSpPr>
          <p:cNvPr id="13" name="Freeform 13"/>
          <p:cNvSpPr/>
          <p:nvPr/>
        </p:nvSpPr>
        <p:spPr>
          <a:xfrm>
            <a:off x="1380568" y="7597532"/>
            <a:ext cx="13427565" cy="2574565"/>
          </a:xfrm>
          <a:custGeom>
            <a:avLst/>
            <a:gdLst/>
            <a:ahLst/>
            <a:cxnLst/>
            <a:rect l="l" t="t" r="r" b="b"/>
            <a:pathLst>
              <a:path w="13427565" h="2574565">
                <a:moveTo>
                  <a:pt x="0" y="0"/>
                </a:moveTo>
                <a:lnTo>
                  <a:pt x="13427565" y="0"/>
                </a:lnTo>
                <a:lnTo>
                  <a:pt x="13427565" y="2574565"/>
                </a:lnTo>
                <a:lnTo>
                  <a:pt x="0" y="2574565"/>
                </a:lnTo>
                <a:lnTo>
                  <a:pt x="0" y="0"/>
                </a:lnTo>
                <a:close/>
              </a:path>
            </a:pathLst>
          </a:custGeom>
          <a:blipFill>
            <a:blip r:embed="rId3"/>
            <a:stretch>
              <a:fillRect/>
            </a:stretch>
          </a:blipFill>
        </p:spPr>
      </p:sp>
      <p:sp>
        <p:nvSpPr>
          <p:cNvPr id="14" name="TextBox 14"/>
          <p:cNvSpPr txBox="1"/>
          <p:nvPr/>
        </p:nvSpPr>
        <p:spPr>
          <a:xfrm>
            <a:off x="1307749" y="847793"/>
            <a:ext cx="7892590" cy="1407160"/>
          </a:xfrm>
          <a:prstGeom prst="rect">
            <a:avLst/>
          </a:prstGeom>
        </p:spPr>
        <p:txBody>
          <a:bodyPr lIns="0" tIns="0" rIns="0" bIns="0" rtlCol="0" anchor="t">
            <a:spAutoFit/>
          </a:bodyPr>
          <a:lstStyle/>
          <a:p>
            <a:pPr algn="just">
              <a:lnSpc>
                <a:spcPts val="2240"/>
              </a:lnSpc>
              <a:spcBef>
                <a:spcPct val="0"/>
              </a:spcBef>
            </a:pPr>
            <a:r>
              <a:rPr lang="en-US" sz="1600">
                <a:solidFill>
                  <a:srgbClr val="000000"/>
                </a:solidFill>
                <a:latin typeface="Arial" panose="020B0604020202020204"/>
              </a:rPr>
              <a:t>This command retrieves all columns from the 'employees' table and includes related records from the 'departments' table based on their shared 'department_id'. Using a RIGHT JOIN ensures that all records from the 'departments' table are included, regardless of whether there's a match in the 'employees' table. If there's no match, the corresponding 'employees' columns will be filled with NULL values.</a:t>
            </a:r>
            <a:endParaRPr lang="en-US" sz="1600">
              <a:solidFill>
                <a:srgbClr val="000000"/>
              </a:solidFill>
              <a:latin typeface="Arial" panose="020B0604020202020204"/>
            </a:endParaRPr>
          </a:p>
        </p:txBody>
      </p:sp>
      <p:sp>
        <p:nvSpPr>
          <p:cNvPr id="15" name="TextBox 15"/>
          <p:cNvSpPr txBox="1"/>
          <p:nvPr/>
        </p:nvSpPr>
        <p:spPr>
          <a:xfrm>
            <a:off x="1380568" y="5614126"/>
            <a:ext cx="8168528" cy="1795145"/>
          </a:xfrm>
          <a:prstGeom prst="rect">
            <a:avLst/>
          </a:prstGeom>
        </p:spPr>
        <p:txBody>
          <a:bodyPr lIns="0" tIns="0" rIns="0" bIns="0" rtlCol="0" anchor="t">
            <a:spAutoFit/>
          </a:bodyPr>
          <a:lstStyle/>
          <a:p>
            <a:pPr algn="just">
              <a:lnSpc>
                <a:spcPts val="2380"/>
              </a:lnSpc>
              <a:spcBef>
                <a:spcPct val="0"/>
              </a:spcBef>
            </a:pPr>
            <a:r>
              <a:rPr lang="en-US" sz="1700">
                <a:solidFill>
                  <a:srgbClr val="000000"/>
                </a:solidFill>
                <a:latin typeface="Arial" panose="020B0604020202020204"/>
              </a:rPr>
              <a:t>This query retrieves all columns from the 'employees' table and combines them with related records from the 'departments' table using both LEFT JOIN and RIGHT JOIN. The UNION operator combines the results of the LEFT JOIN and RIGHT JOIN into a single result set, excluding duplicates. This means it includes all records from both tables, ensuring a comprehensive view of the combined data based on the 'department_id'.</a:t>
            </a:r>
            <a:endParaRPr lang="en-US" sz="1700">
              <a:solidFill>
                <a:srgbClr val="000000"/>
              </a:solidFill>
              <a:latin typeface="Arial" panose="020B0604020202020204"/>
            </a:endParaRPr>
          </a:p>
        </p:txBody>
      </p:sp>
      <p:sp>
        <p:nvSpPr>
          <p:cNvPr id="16" name="TextBox 16"/>
          <p:cNvSpPr txBox="1"/>
          <p:nvPr/>
        </p:nvSpPr>
        <p:spPr>
          <a:xfrm>
            <a:off x="53494" y="92076"/>
            <a:ext cx="3557910" cy="765174"/>
          </a:xfrm>
          <a:prstGeom prst="rect">
            <a:avLst/>
          </a:prstGeom>
        </p:spPr>
        <p:txBody>
          <a:bodyPr lIns="0" tIns="0" rIns="0" bIns="0" rtlCol="0" anchor="t">
            <a:spAutoFit/>
          </a:bodyPr>
          <a:lstStyle/>
          <a:p>
            <a:pPr algn="ctr">
              <a:lnSpc>
                <a:spcPts val="5600"/>
              </a:lnSpc>
            </a:pPr>
            <a:r>
              <a:rPr lang="en-US" sz="4000">
                <a:solidFill>
                  <a:srgbClr val="000000"/>
                </a:solidFill>
                <a:latin typeface="Arial Bold" panose="020B0802020202020204"/>
              </a:rPr>
              <a:t>RIGHT JOIN</a:t>
            </a:r>
            <a:endParaRPr lang="en-US" sz="4000">
              <a:solidFill>
                <a:srgbClr val="000000"/>
              </a:solidFill>
              <a:latin typeface="Arial Bold" panose="020B0802020202020204"/>
            </a:endParaRPr>
          </a:p>
        </p:txBody>
      </p:sp>
      <p:sp>
        <p:nvSpPr>
          <p:cNvPr id="17" name="TextBox 17"/>
          <p:cNvSpPr txBox="1"/>
          <p:nvPr/>
        </p:nvSpPr>
        <p:spPr>
          <a:xfrm>
            <a:off x="336329" y="4791802"/>
            <a:ext cx="5128504" cy="765174"/>
          </a:xfrm>
          <a:prstGeom prst="rect">
            <a:avLst/>
          </a:prstGeom>
        </p:spPr>
        <p:txBody>
          <a:bodyPr lIns="0" tIns="0" rIns="0" bIns="0" rtlCol="0" anchor="t">
            <a:spAutoFit/>
          </a:bodyPr>
          <a:lstStyle/>
          <a:p>
            <a:pPr algn="ctr">
              <a:lnSpc>
                <a:spcPts val="5600"/>
              </a:lnSpc>
            </a:pPr>
            <a:r>
              <a:rPr lang="en-US" sz="4000">
                <a:solidFill>
                  <a:srgbClr val="000000"/>
                </a:solidFill>
                <a:latin typeface="Arial Bold" panose="020B0802020202020204"/>
              </a:rPr>
              <a:t>FULL OUTER JOIN</a:t>
            </a:r>
            <a:endParaRPr lang="en-US" sz="4000">
              <a:solidFill>
                <a:srgbClr val="000000"/>
              </a:solidFill>
              <a:latin typeface="Arial Bold" panose="020B080202020202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alphaModFix amt="30000"/>
            </a:blip>
            <a:stretch>
              <a:fillRect l="-20312" r="-20312"/>
            </a:stretch>
          </a:blipFill>
        </p:spPr>
      </p:sp>
      <p:grpSp>
        <p:nvGrpSpPr>
          <p:cNvPr id="3" name="Group 3"/>
          <p:cNvGrpSpPr/>
          <p:nvPr/>
        </p:nvGrpSpPr>
        <p:grpSpPr>
          <a:xfrm rot="0">
            <a:off x="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60"/>
                </a:lnSpc>
              </a:pPr>
            </a:p>
          </p:txBody>
        </p:sp>
      </p:grpSp>
      <p:sp>
        <p:nvSpPr>
          <p:cNvPr id="6" name="Freeform 6"/>
          <p:cNvSpPr/>
          <p:nvPr/>
        </p:nvSpPr>
        <p:spPr>
          <a:xfrm>
            <a:off x="4238930" y="6176632"/>
            <a:ext cx="11301259" cy="2839441"/>
          </a:xfrm>
          <a:custGeom>
            <a:avLst/>
            <a:gdLst/>
            <a:ahLst/>
            <a:cxnLst/>
            <a:rect l="l" t="t" r="r" b="b"/>
            <a:pathLst>
              <a:path w="11301259" h="2839441">
                <a:moveTo>
                  <a:pt x="0" y="0"/>
                </a:moveTo>
                <a:lnTo>
                  <a:pt x="11301259" y="0"/>
                </a:lnTo>
                <a:lnTo>
                  <a:pt x="11301259" y="2839441"/>
                </a:lnTo>
                <a:lnTo>
                  <a:pt x="0" y="2839441"/>
                </a:lnTo>
                <a:lnTo>
                  <a:pt x="0" y="0"/>
                </a:lnTo>
                <a:close/>
              </a:path>
            </a:pathLst>
          </a:custGeom>
          <a:blipFill>
            <a:blip r:embed="rId2"/>
            <a:stretch>
              <a:fillRect/>
            </a:stretch>
          </a:blipFill>
        </p:spPr>
      </p:sp>
      <p:sp>
        <p:nvSpPr>
          <p:cNvPr id="7" name="TextBox 7"/>
          <p:cNvSpPr txBox="1"/>
          <p:nvPr/>
        </p:nvSpPr>
        <p:spPr>
          <a:xfrm>
            <a:off x="4238930" y="2018030"/>
            <a:ext cx="12335237" cy="3125470"/>
          </a:xfrm>
          <a:prstGeom prst="rect">
            <a:avLst/>
          </a:prstGeom>
        </p:spPr>
        <p:txBody>
          <a:bodyPr lIns="0" tIns="0" rIns="0" bIns="0" rtlCol="0" anchor="t">
            <a:spAutoFit/>
          </a:bodyPr>
          <a:lstStyle/>
          <a:p>
            <a:pPr>
              <a:lnSpc>
                <a:spcPts val="3080"/>
              </a:lnSpc>
            </a:pPr>
            <a:r>
              <a:rPr lang="en-US" sz="2200">
                <a:solidFill>
                  <a:srgbClr val="000000"/>
                </a:solidFill>
                <a:latin typeface="Poppins Bold" panose="00000800000000000000"/>
              </a:rPr>
              <a:t>What is RDBMS:</a:t>
            </a:r>
            <a:endParaRPr lang="en-US" sz="2200">
              <a:solidFill>
                <a:srgbClr val="000000"/>
              </a:solidFill>
              <a:latin typeface="Poppins Bold" panose="00000800000000000000"/>
            </a:endParaRPr>
          </a:p>
          <a:p>
            <a:pPr marL="474980" lvl="1" indent="-237490">
              <a:lnSpc>
                <a:spcPts val="3080"/>
              </a:lnSpc>
              <a:buFont typeface="Arial" panose="020B0604020202020204"/>
              <a:buChar char="•"/>
            </a:pPr>
            <a:r>
              <a:rPr lang="en-US" sz="2200">
                <a:solidFill>
                  <a:srgbClr val="000000"/>
                </a:solidFill>
                <a:latin typeface="Poppins" panose="00000500000000000000"/>
              </a:rPr>
              <a:t>RDBMS: Relational Database Management System</a:t>
            </a:r>
            <a:endParaRPr lang="en-US" sz="2200">
              <a:solidFill>
                <a:srgbClr val="000000"/>
              </a:solidFill>
              <a:latin typeface="Poppins" panose="00000500000000000000"/>
            </a:endParaRPr>
          </a:p>
          <a:p>
            <a:pPr marL="474980" lvl="1" indent="-237490">
              <a:lnSpc>
                <a:spcPts val="3080"/>
              </a:lnSpc>
              <a:buFont typeface="Arial" panose="020B0604020202020204"/>
              <a:buChar char="•"/>
            </a:pPr>
            <a:r>
              <a:rPr lang="en-US" sz="2200">
                <a:solidFill>
                  <a:srgbClr val="000000"/>
                </a:solidFill>
                <a:latin typeface="Poppins" panose="00000500000000000000"/>
              </a:rPr>
              <a:t>Organization: Data stored in tables with rows and columns</a:t>
            </a:r>
            <a:endParaRPr lang="en-US" sz="2200">
              <a:solidFill>
                <a:srgbClr val="000000"/>
              </a:solidFill>
              <a:latin typeface="Poppins" panose="00000500000000000000"/>
            </a:endParaRPr>
          </a:p>
          <a:p>
            <a:pPr marL="474980" lvl="1" indent="-237490">
              <a:lnSpc>
                <a:spcPts val="3080"/>
              </a:lnSpc>
              <a:buFont typeface="Arial" panose="020B0604020202020204"/>
              <a:buChar char="•"/>
            </a:pPr>
            <a:r>
              <a:rPr lang="en-US" sz="2200">
                <a:solidFill>
                  <a:srgbClr val="000000"/>
                </a:solidFill>
                <a:latin typeface="Poppins" panose="00000500000000000000"/>
              </a:rPr>
              <a:t>Relationships: Establishes connections between data sets</a:t>
            </a:r>
            <a:endParaRPr lang="en-US" sz="2200">
              <a:solidFill>
                <a:srgbClr val="000000"/>
              </a:solidFill>
              <a:latin typeface="Poppins" panose="00000500000000000000"/>
            </a:endParaRPr>
          </a:p>
          <a:p>
            <a:pPr marL="474980" lvl="1" indent="-237490">
              <a:lnSpc>
                <a:spcPts val="3080"/>
              </a:lnSpc>
              <a:buFont typeface="Arial" panose="020B0604020202020204"/>
              <a:buChar char="•"/>
            </a:pPr>
            <a:r>
              <a:rPr lang="en-US" sz="2200">
                <a:solidFill>
                  <a:srgbClr val="000000"/>
                </a:solidFill>
                <a:latin typeface="Poppins" panose="00000500000000000000"/>
              </a:rPr>
              <a:t>Query Language: Uses SQL for data retrieval and management</a:t>
            </a:r>
            <a:endParaRPr lang="en-US" sz="2200">
              <a:solidFill>
                <a:srgbClr val="000000"/>
              </a:solidFill>
              <a:latin typeface="Poppins" panose="00000500000000000000"/>
            </a:endParaRPr>
          </a:p>
          <a:p>
            <a:pPr marL="474980" lvl="1" indent="-237490">
              <a:lnSpc>
                <a:spcPts val="3080"/>
              </a:lnSpc>
              <a:buFont typeface="Arial" panose="020B0604020202020204"/>
              <a:buChar char="•"/>
            </a:pPr>
            <a:r>
              <a:rPr lang="en-US" sz="2200">
                <a:solidFill>
                  <a:srgbClr val="000000"/>
                </a:solidFill>
                <a:latin typeface="Poppins" panose="00000500000000000000"/>
              </a:rPr>
              <a:t>Efficiency: Facilitates efficient data storage and manipulation</a:t>
            </a:r>
            <a:endParaRPr lang="en-US" sz="2200">
              <a:solidFill>
                <a:srgbClr val="000000"/>
              </a:solidFill>
              <a:latin typeface="Poppins" panose="00000500000000000000"/>
            </a:endParaRPr>
          </a:p>
          <a:p>
            <a:pPr marL="474980" lvl="1" indent="-237490">
              <a:lnSpc>
                <a:spcPts val="3080"/>
              </a:lnSpc>
              <a:buFont typeface="Arial" panose="020B0604020202020204"/>
              <a:buChar char="•"/>
            </a:pPr>
            <a:r>
              <a:rPr lang="en-US" sz="2200">
                <a:solidFill>
                  <a:srgbClr val="000000"/>
                </a:solidFill>
                <a:latin typeface="Poppins" panose="00000500000000000000"/>
              </a:rPr>
              <a:t>Data Integrity: Maintains integrity through its relational structure and constraints</a:t>
            </a:r>
            <a:endParaRPr lang="en-US" sz="2200">
              <a:solidFill>
                <a:srgbClr val="000000"/>
              </a:solidFill>
              <a:latin typeface="Poppins" panose="00000500000000000000"/>
            </a:endParaRPr>
          </a:p>
          <a:p>
            <a:pPr>
              <a:lnSpc>
                <a:spcPts val="3080"/>
              </a:lnSpc>
              <a:spcBef>
                <a:spcPct val="0"/>
              </a:spcBef>
            </a:p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alphaModFix amt="30000"/>
            </a:blip>
            <a:stretch>
              <a:fillRect l="-20312" r="-20312"/>
            </a:stretch>
          </a:blipFill>
        </p:spPr>
      </p:sp>
      <p:grpSp>
        <p:nvGrpSpPr>
          <p:cNvPr id="3" name="Group 3"/>
          <p:cNvGrpSpPr/>
          <p:nvPr/>
        </p:nvGrpSpPr>
        <p:grpSpPr>
          <a:xfrm rot="0">
            <a:off x="324984" y="1031824"/>
            <a:ext cx="17718179" cy="2960102"/>
            <a:chOff x="0" y="-45587"/>
            <a:chExt cx="4666516" cy="779615"/>
          </a:xfrm>
        </p:grpSpPr>
        <p:sp>
          <p:nvSpPr>
            <p:cNvPr id="4" name="Freeform 4"/>
            <p:cNvSpPr/>
            <p:nvPr/>
          </p:nvSpPr>
          <p:spPr>
            <a:xfrm>
              <a:off x="0" y="0"/>
              <a:ext cx="4666516" cy="693890"/>
            </a:xfrm>
            <a:custGeom>
              <a:avLst/>
              <a:gdLst/>
              <a:ahLst/>
              <a:cxnLst/>
              <a:rect l="l" t="t" r="r" b="b"/>
              <a:pathLst>
                <a:path w="4666516" h="693890">
                  <a:moveTo>
                    <a:pt x="22284" y="0"/>
                  </a:moveTo>
                  <a:lnTo>
                    <a:pt x="4644232" y="0"/>
                  </a:lnTo>
                  <a:cubicBezTo>
                    <a:pt x="4656539" y="0"/>
                    <a:pt x="4666516" y="9977"/>
                    <a:pt x="4666516" y="22284"/>
                  </a:cubicBezTo>
                  <a:lnTo>
                    <a:pt x="4666516" y="671606"/>
                  </a:lnTo>
                  <a:cubicBezTo>
                    <a:pt x="4666516" y="677516"/>
                    <a:pt x="4664168" y="683184"/>
                    <a:pt x="4659990" y="687363"/>
                  </a:cubicBezTo>
                  <a:cubicBezTo>
                    <a:pt x="4655810" y="691543"/>
                    <a:pt x="4650142" y="693890"/>
                    <a:pt x="4644232" y="693890"/>
                  </a:cubicBezTo>
                  <a:lnTo>
                    <a:pt x="22284" y="693890"/>
                  </a:lnTo>
                  <a:cubicBezTo>
                    <a:pt x="16374" y="693890"/>
                    <a:pt x="10706" y="691543"/>
                    <a:pt x="6527" y="687363"/>
                  </a:cubicBezTo>
                  <a:cubicBezTo>
                    <a:pt x="2348" y="683184"/>
                    <a:pt x="0" y="677516"/>
                    <a:pt x="0" y="671606"/>
                  </a:cubicBezTo>
                  <a:lnTo>
                    <a:pt x="0" y="22284"/>
                  </a:lnTo>
                  <a:cubicBezTo>
                    <a:pt x="0" y="16374"/>
                    <a:pt x="2348" y="10706"/>
                    <a:pt x="6527" y="6527"/>
                  </a:cubicBezTo>
                  <a:cubicBezTo>
                    <a:pt x="10706" y="2348"/>
                    <a:pt x="16374" y="0"/>
                    <a:pt x="22284" y="0"/>
                  </a:cubicBezTo>
                  <a:close/>
                </a:path>
              </a:pathLst>
            </a:custGeom>
            <a:solidFill>
              <a:srgbClr val="000000">
                <a:alpha val="0"/>
              </a:srgbClr>
            </a:solidFill>
            <a:ln w="38100" cap="rnd">
              <a:solidFill>
                <a:srgbClr val="000000"/>
              </a:solidFill>
              <a:prstDash val="solid"/>
              <a:round/>
            </a:ln>
          </p:spPr>
        </p:sp>
        <p:sp>
          <p:nvSpPr>
            <p:cNvPr id="5" name="TextBox 5"/>
            <p:cNvSpPr txBox="1"/>
            <p:nvPr/>
          </p:nvSpPr>
          <p:spPr>
            <a:xfrm>
              <a:off x="0" y="-45587"/>
              <a:ext cx="4666516" cy="779615"/>
            </a:xfrm>
            <a:prstGeom prst="rect">
              <a:avLst/>
            </a:prstGeom>
          </p:spPr>
          <p:txBody>
            <a:bodyPr lIns="50800" tIns="50800" rIns="50800" bIns="50800" rtlCol="0" anchor="ctr"/>
            <a:lstStyle/>
            <a:p>
              <a:pPr algn="ctr">
                <a:lnSpc>
                  <a:spcPts val="2800"/>
                </a:lnSpc>
              </a:pPr>
              <a:r>
                <a:rPr lang="en-US" sz="2000">
                  <a:solidFill>
                    <a:srgbClr val="593C8F"/>
                  </a:solidFill>
                  <a:latin typeface="Arial Bold" panose="020B0802020202020204"/>
                </a:rPr>
                <a:t>CREATE TABLE employees (employee_id INT, employee_name VARCHAR(255), department_id INT);</a:t>
              </a:r>
              <a:endParaRPr lang="en-US" sz="2000">
                <a:solidFill>
                  <a:srgbClr val="593C8F"/>
                </a:solidFill>
                <a:latin typeface="Arial Bold" panose="020B0802020202020204"/>
              </a:endParaRPr>
            </a:p>
            <a:p>
              <a:pPr algn="ctr">
                <a:lnSpc>
                  <a:spcPts val="2800"/>
                </a:lnSpc>
              </a:pPr>
            </a:p>
            <a:p>
              <a:pPr algn="ctr">
                <a:lnSpc>
                  <a:spcPts val="2800"/>
                </a:lnSpc>
              </a:pPr>
              <a:r>
                <a:rPr lang="en-US" sz="2000">
                  <a:solidFill>
                    <a:srgbClr val="593C8F"/>
                  </a:solidFill>
                  <a:latin typeface="Arial Bold" panose="020B0802020202020204"/>
                </a:rPr>
                <a:t>CREATE TABLE departments (department_id INT, department_name VARCHAR(255));</a:t>
              </a:r>
              <a:endParaRPr lang="en-US" sz="2000">
                <a:solidFill>
                  <a:srgbClr val="593C8F"/>
                </a:solidFill>
                <a:latin typeface="Arial Bold" panose="020B0802020202020204"/>
              </a:endParaRPr>
            </a:p>
            <a:p>
              <a:pPr algn="ctr">
                <a:lnSpc>
                  <a:spcPts val="2800"/>
                </a:lnSpc>
              </a:pPr>
            </a:p>
            <a:p>
              <a:pPr algn="ctr">
                <a:lnSpc>
                  <a:spcPts val="2800"/>
                </a:lnSpc>
              </a:pPr>
              <a:r>
                <a:rPr lang="en-US" sz="2000">
                  <a:solidFill>
                    <a:srgbClr val="593C8F"/>
                  </a:solidFill>
                  <a:latin typeface="Arial Bold" panose="020B0802020202020204"/>
                </a:rPr>
                <a:t>INSERT INTO employees (employee_id, employee_name, department_id) VALUES (1, 'John', 101), (2, 'Alice', 102), (3, 'Bob', 101), (4, 'Mary', 103);</a:t>
              </a:r>
              <a:endParaRPr lang="en-US" sz="2000">
                <a:solidFill>
                  <a:srgbClr val="593C8F"/>
                </a:solidFill>
                <a:latin typeface="Arial Bold" panose="020B0802020202020204"/>
              </a:endParaRPr>
            </a:p>
            <a:p>
              <a:pPr algn="ctr">
                <a:lnSpc>
                  <a:spcPts val="2800"/>
                </a:lnSpc>
              </a:pPr>
            </a:p>
            <a:p>
              <a:pPr algn="ctr">
                <a:lnSpc>
                  <a:spcPts val="2800"/>
                </a:lnSpc>
              </a:pPr>
              <a:r>
                <a:rPr lang="en-US" sz="2000">
                  <a:solidFill>
                    <a:srgbClr val="593C8F"/>
                  </a:solidFill>
                  <a:latin typeface="Arial Bold" panose="020B0802020202020204"/>
                </a:rPr>
                <a:t>INSERT INTO departments (department_id, department_name) VALUES (101, 'Sales'), (102, 'Marketing'), (103, 'Finance');</a:t>
              </a:r>
              <a:endParaRPr lang="en-US" sz="2000">
                <a:solidFill>
                  <a:srgbClr val="593C8F"/>
                </a:solidFill>
                <a:latin typeface="Arial Bold" panose="020B0802020202020204"/>
              </a:endParaRPr>
            </a:p>
          </p:txBody>
        </p:sp>
      </p:grpSp>
      <p:grpSp>
        <p:nvGrpSpPr>
          <p:cNvPr id="6" name="Group 6"/>
          <p:cNvGrpSpPr/>
          <p:nvPr/>
        </p:nvGrpSpPr>
        <p:grpSpPr>
          <a:xfrm rot="0">
            <a:off x="417201" y="4545169"/>
            <a:ext cx="7123870" cy="1196662"/>
            <a:chOff x="0" y="0"/>
            <a:chExt cx="1876245" cy="315170"/>
          </a:xfrm>
        </p:grpSpPr>
        <p:sp>
          <p:nvSpPr>
            <p:cNvPr id="7" name="Freeform 7"/>
            <p:cNvSpPr/>
            <p:nvPr/>
          </p:nvSpPr>
          <p:spPr>
            <a:xfrm>
              <a:off x="0" y="0"/>
              <a:ext cx="1876246" cy="315170"/>
            </a:xfrm>
            <a:custGeom>
              <a:avLst/>
              <a:gdLst/>
              <a:ahLst/>
              <a:cxnLst/>
              <a:rect l="l" t="t" r="r" b="b"/>
              <a:pathLst>
                <a:path w="1876246" h="315170">
                  <a:moveTo>
                    <a:pt x="55425" y="0"/>
                  </a:moveTo>
                  <a:lnTo>
                    <a:pt x="1820821" y="0"/>
                  </a:lnTo>
                  <a:cubicBezTo>
                    <a:pt x="1851431" y="0"/>
                    <a:pt x="1876246" y="24814"/>
                    <a:pt x="1876246" y="55425"/>
                  </a:cubicBezTo>
                  <a:lnTo>
                    <a:pt x="1876246" y="259746"/>
                  </a:lnTo>
                  <a:cubicBezTo>
                    <a:pt x="1876246" y="274445"/>
                    <a:pt x="1870406" y="288543"/>
                    <a:pt x="1860012" y="298937"/>
                  </a:cubicBezTo>
                  <a:cubicBezTo>
                    <a:pt x="1849618" y="309331"/>
                    <a:pt x="1835521" y="315170"/>
                    <a:pt x="1820821" y="315170"/>
                  </a:cubicBezTo>
                  <a:lnTo>
                    <a:pt x="55425" y="315170"/>
                  </a:lnTo>
                  <a:cubicBezTo>
                    <a:pt x="40725" y="315170"/>
                    <a:pt x="26628" y="309331"/>
                    <a:pt x="16234" y="298937"/>
                  </a:cubicBezTo>
                  <a:cubicBezTo>
                    <a:pt x="5839" y="288543"/>
                    <a:pt x="0" y="274445"/>
                    <a:pt x="0" y="259746"/>
                  </a:cubicBezTo>
                  <a:lnTo>
                    <a:pt x="0" y="55425"/>
                  </a:lnTo>
                  <a:cubicBezTo>
                    <a:pt x="0" y="40725"/>
                    <a:pt x="5839" y="26628"/>
                    <a:pt x="16234" y="16234"/>
                  </a:cubicBezTo>
                  <a:cubicBezTo>
                    <a:pt x="26628" y="5839"/>
                    <a:pt x="40725" y="0"/>
                    <a:pt x="55425" y="0"/>
                  </a:cubicBezTo>
                  <a:close/>
                </a:path>
              </a:pathLst>
            </a:custGeom>
            <a:solidFill>
              <a:srgbClr val="000000">
                <a:alpha val="0"/>
              </a:srgbClr>
            </a:solidFill>
            <a:ln w="38100" cap="rnd">
              <a:solidFill>
                <a:srgbClr val="000000"/>
              </a:solidFill>
              <a:prstDash val="solid"/>
              <a:round/>
            </a:ln>
          </p:spPr>
        </p:sp>
        <p:sp>
          <p:nvSpPr>
            <p:cNvPr id="8" name="TextBox 8"/>
            <p:cNvSpPr txBox="1"/>
            <p:nvPr/>
          </p:nvSpPr>
          <p:spPr>
            <a:xfrm>
              <a:off x="0" y="-85725"/>
              <a:ext cx="1876245" cy="400895"/>
            </a:xfrm>
            <a:prstGeom prst="rect">
              <a:avLst/>
            </a:prstGeom>
          </p:spPr>
          <p:txBody>
            <a:bodyPr lIns="50800" tIns="50800" rIns="50800" bIns="50800" rtlCol="0" anchor="ctr"/>
            <a:lstStyle/>
            <a:p>
              <a:pPr algn="ctr">
                <a:lnSpc>
                  <a:spcPts val="3080"/>
                </a:lnSpc>
              </a:pPr>
              <a:r>
                <a:rPr lang="en-US" sz="2200">
                  <a:solidFill>
                    <a:srgbClr val="593C8F"/>
                  </a:solidFill>
                  <a:latin typeface="Arial Bold" panose="020B0802020202020204"/>
                </a:rPr>
                <a:t>select * from employees cross join departments;</a:t>
              </a:r>
              <a:endParaRPr lang="en-US" sz="2200">
                <a:solidFill>
                  <a:srgbClr val="593C8F"/>
                </a:solidFill>
                <a:latin typeface="Arial Bold" panose="020B0802020202020204"/>
              </a:endParaRPr>
            </a:p>
          </p:txBody>
        </p:sp>
      </p:grpSp>
      <p:sp>
        <p:nvSpPr>
          <p:cNvPr id="9" name="Freeform 9"/>
          <p:cNvSpPr/>
          <p:nvPr/>
        </p:nvSpPr>
        <p:spPr>
          <a:xfrm>
            <a:off x="7703486" y="4837823"/>
            <a:ext cx="10396827" cy="4676845"/>
          </a:xfrm>
          <a:custGeom>
            <a:avLst/>
            <a:gdLst/>
            <a:ahLst/>
            <a:cxnLst/>
            <a:rect l="l" t="t" r="r" b="b"/>
            <a:pathLst>
              <a:path w="10396827" h="4676845">
                <a:moveTo>
                  <a:pt x="0" y="0"/>
                </a:moveTo>
                <a:lnTo>
                  <a:pt x="10396827" y="0"/>
                </a:lnTo>
                <a:lnTo>
                  <a:pt x="10396827" y="4676846"/>
                </a:lnTo>
                <a:lnTo>
                  <a:pt x="0" y="4676846"/>
                </a:lnTo>
                <a:lnTo>
                  <a:pt x="0" y="0"/>
                </a:lnTo>
                <a:close/>
              </a:path>
            </a:pathLst>
          </a:custGeom>
          <a:blipFill>
            <a:blip r:embed="rId2"/>
            <a:stretch>
              <a:fillRect/>
            </a:stretch>
          </a:blipFill>
        </p:spPr>
      </p:sp>
      <p:sp>
        <p:nvSpPr>
          <p:cNvPr id="10" name="TextBox 10"/>
          <p:cNvSpPr txBox="1"/>
          <p:nvPr/>
        </p:nvSpPr>
        <p:spPr>
          <a:xfrm>
            <a:off x="638504" y="6022747"/>
            <a:ext cx="6902567" cy="1499870"/>
          </a:xfrm>
          <a:prstGeom prst="rect">
            <a:avLst/>
          </a:prstGeom>
        </p:spPr>
        <p:txBody>
          <a:bodyPr lIns="0" tIns="0" rIns="0" bIns="0" rtlCol="0" anchor="t">
            <a:spAutoFit/>
          </a:bodyPr>
          <a:lstStyle/>
          <a:p>
            <a:pPr algn="just">
              <a:lnSpc>
                <a:spcPts val="2380"/>
              </a:lnSpc>
              <a:spcBef>
                <a:spcPct val="0"/>
              </a:spcBef>
            </a:pPr>
            <a:r>
              <a:rPr lang="en-US" sz="1700">
                <a:solidFill>
                  <a:srgbClr val="000000"/>
                </a:solidFill>
                <a:latin typeface="Arial" panose="020B0604020202020204"/>
              </a:rPr>
              <a:t>The query `SELECT * FROM employees CROSS JOIN departments;` performs a CROSS JOIN between the `employees` and `departments` tables. This generates a result set containing every combination of rows from both tables, displaying each employee paired with every department, resulting in a Cartesian product of their rows.</a:t>
            </a:r>
            <a:endParaRPr lang="en-US" sz="1700">
              <a:solidFill>
                <a:srgbClr val="000000"/>
              </a:solidFill>
              <a:latin typeface="Arial" panose="020B0604020202020204"/>
            </a:endParaRPr>
          </a:p>
        </p:txBody>
      </p:sp>
      <p:sp>
        <p:nvSpPr>
          <p:cNvPr id="11" name="TextBox 11"/>
          <p:cNvSpPr txBox="1"/>
          <p:nvPr/>
        </p:nvSpPr>
        <p:spPr>
          <a:xfrm>
            <a:off x="53494" y="92076"/>
            <a:ext cx="3557910" cy="765174"/>
          </a:xfrm>
          <a:prstGeom prst="rect">
            <a:avLst/>
          </a:prstGeom>
        </p:spPr>
        <p:txBody>
          <a:bodyPr lIns="0" tIns="0" rIns="0" bIns="0" rtlCol="0" anchor="t">
            <a:spAutoFit/>
          </a:bodyPr>
          <a:lstStyle/>
          <a:p>
            <a:pPr algn="ctr">
              <a:lnSpc>
                <a:spcPts val="5600"/>
              </a:lnSpc>
            </a:pPr>
            <a:r>
              <a:rPr lang="en-US" sz="4000">
                <a:solidFill>
                  <a:srgbClr val="000000"/>
                </a:solidFill>
                <a:latin typeface="Arial Bold" panose="020B0802020202020204"/>
              </a:rPr>
              <a:t>CROSS JOIN</a:t>
            </a:r>
            <a:endParaRPr lang="en-US" sz="4000">
              <a:solidFill>
                <a:srgbClr val="000000"/>
              </a:solidFill>
              <a:latin typeface="Arial Bold" panose="020B0802020202020204"/>
            </a:endParaRPr>
          </a:p>
        </p:txBody>
      </p:sp>
      <p:sp>
        <p:nvSpPr>
          <p:cNvPr id="12" name="TextBox 12"/>
          <p:cNvSpPr txBox="1"/>
          <p:nvPr/>
        </p:nvSpPr>
        <p:spPr>
          <a:xfrm>
            <a:off x="638504" y="8109210"/>
            <a:ext cx="6902567" cy="1204595"/>
          </a:xfrm>
          <a:prstGeom prst="rect">
            <a:avLst/>
          </a:prstGeom>
        </p:spPr>
        <p:txBody>
          <a:bodyPr lIns="0" tIns="0" rIns="0" bIns="0" rtlCol="0" anchor="t">
            <a:spAutoFit/>
          </a:bodyPr>
          <a:lstStyle/>
          <a:p>
            <a:pPr algn="just">
              <a:lnSpc>
                <a:spcPts val="2380"/>
              </a:lnSpc>
              <a:spcBef>
                <a:spcPct val="0"/>
              </a:spcBef>
            </a:pPr>
            <a:r>
              <a:rPr lang="en-US" sz="1700">
                <a:solidFill>
                  <a:srgbClr val="000000"/>
                </a:solidFill>
                <a:latin typeface="Arial Bold" panose="020B0802020202020204"/>
              </a:rPr>
              <a:t>Explanation:</a:t>
            </a:r>
            <a:r>
              <a:rPr lang="en-US" sz="1700">
                <a:solidFill>
                  <a:srgbClr val="000000"/>
                </a:solidFill>
                <a:latin typeface="Arial" panose="020B0604020202020204"/>
              </a:rPr>
              <a:t> A CROSS JOIN combines each row from one table with every row from another table, resulting in a Cartesian product. If Table A has 3 rows and Table B has 3 rows, their CROSS JOIN will yield 3 x 3 = 9 rows, showing all possible pairings between the rows of both tables.</a:t>
            </a:r>
            <a:endParaRPr lang="en-US" sz="1700">
              <a:solidFill>
                <a:srgbClr val="000000"/>
              </a:solidFill>
              <a:latin typeface="Arial" panose="020B0604020202020204"/>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alphaModFix amt="30000"/>
            </a:blip>
            <a:stretch>
              <a:fillRect l="-20312" r="-20312"/>
            </a:stretch>
          </a:blipFill>
        </p:spPr>
      </p:sp>
      <p:grpSp>
        <p:nvGrpSpPr>
          <p:cNvPr id="3" name="Group 3"/>
          <p:cNvGrpSpPr/>
          <p:nvPr/>
        </p:nvGrpSpPr>
        <p:grpSpPr>
          <a:xfrm rot="5400000">
            <a:off x="8980638" y="-4789806"/>
            <a:ext cx="216476" cy="19028603"/>
            <a:chOff x="0" y="0"/>
            <a:chExt cx="57014" cy="5011649"/>
          </a:xfrm>
        </p:grpSpPr>
        <p:sp>
          <p:nvSpPr>
            <p:cNvPr id="4" name="Freeform 4"/>
            <p:cNvSpPr/>
            <p:nvPr/>
          </p:nvSpPr>
          <p:spPr>
            <a:xfrm>
              <a:off x="0" y="0"/>
              <a:ext cx="57014" cy="5011649"/>
            </a:xfrm>
            <a:custGeom>
              <a:avLst/>
              <a:gdLst/>
              <a:ahLst/>
              <a:cxnLst/>
              <a:rect l="l" t="t" r="r" b="b"/>
              <a:pathLst>
                <a:path w="57014" h="5011649">
                  <a:moveTo>
                    <a:pt x="0" y="0"/>
                  </a:moveTo>
                  <a:lnTo>
                    <a:pt x="57014" y="0"/>
                  </a:lnTo>
                  <a:lnTo>
                    <a:pt x="57014" y="5011649"/>
                  </a:lnTo>
                  <a:lnTo>
                    <a:pt x="0" y="5011649"/>
                  </a:lnTo>
                  <a:close/>
                </a:path>
              </a:pathLst>
            </a:custGeom>
            <a:solidFill>
              <a:srgbClr val="593C8F"/>
            </a:solidFill>
          </p:spPr>
        </p:sp>
        <p:sp>
          <p:nvSpPr>
            <p:cNvPr id="5" name="TextBox 5"/>
            <p:cNvSpPr txBox="1"/>
            <p:nvPr/>
          </p:nvSpPr>
          <p:spPr>
            <a:xfrm>
              <a:off x="0" y="-47625"/>
              <a:ext cx="57014" cy="5059274"/>
            </a:xfrm>
            <a:prstGeom prst="rect">
              <a:avLst/>
            </a:prstGeom>
          </p:spPr>
          <p:txBody>
            <a:bodyPr lIns="50800" tIns="50800" rIns="50800" bIns="50800" rtlCol="0" anchor="ctr"/>
            <a:lstStyle/>
            <a:p>
              <a:pPr algn="ctr">
                <a:lnSpc>
                  <a:spcPts val="2660"/>
                </a:lnSpc>
              </a:pPr>
            </a:p>
          </p:txBody>
        </p:sp>
      </p:grpSp>
      <p:grpSp>
        <p:nvGrpSpPr>
          <p:cNvPr id="6" name="Group 6"/>
          <p:cNvGrpSpPr/>
          <p:nvPr/>
        </p:nvGrpSpPr>
        <p:grpSpPr>
          <a:xfrm rot="0">
            <a:off x="9549096" y="244707"/>
            <a:ext cx="8196352" cy="1549755"/>
            <a:chOff x="0" y="0"/>
            <a:chExt cx="2158710" cy="408166"/>
          </a:xfrm>
        </p:grpSpPr>
        <p:sp>
          <p:nvSpPr>
            <p:cNvPr id="7" name="Freeform 7"/>
            <p:cNvSpPr/>
            <p:nvPr/>
          </p:nvSpPr>
          <p:spPr>
            <a:xfrm>
              <a:off x="0" y="0"/>
              <a:ext cx="2158710" cy="408166"/>
            </a:xfrm>
            <a:custGeom>
              <a:avLst/>
              <a:gdLst/>
              <a:ahLst/>
              <a:cxnLst/>
              <a:rect l="l" t="t" r="r" b="b"/>
              <a:pathLst>
                <a:path w="2158710" h="408166">
                  <a:moveTo>
                    <a:pt x="48172" y="0"/>
                  </a:moveTo>
                  <a:lnTo>
                    <a:pt x="2110538" y="0"/>
                  </a:lnTo>
                  <a:cubicBezTo>
                    <a:pt x="2137143" y="0"/>
                    <a:pt x="2158710" y="21568"/>
                    <a:pt x="2158710" y="48172"/>
                  </a:cubicBezTo>
                  <a:lnTo>
                    <a:pt x="2158710" y="359993"/>
                  </a:lnTo>
                  <a:cubicBezTo>
                    <a:pt x="2158710" y="386598"/>
                    <a:pt x="2137143" y="408166"/>
                    <a:pt x="2110538" y="408166"/>
                  </a:cubicBezTo>
                  <a:lnTo>
                    <a:pt x="48172" y="408166"/>
                  </a:lnTo>
                  <a:cubicBezTo>
                    <a:pt x="21568" y="408166"/>
                    <a:pt x="0" y="386598"/>
                    <a:pt x="0" y="359993"/>
                  </a:cubicBezTo>
                  <a:lnTo>
                    <a:pt x="0" y="48172"/>
                  </a:lnTo>
                  <a:cubicBezTo>
                    <a:pt x="0" y="21568"/>
                    <a:pt x="21568" y="0"/>
                    <a:pt x="48172" y="0"/>
                  </a:cubicBezTo>
                  <a:close/>
                </a:path>
              </a:pathLst>
            </a:custGeom>
            <a:solidFill>
              <a:srgbClr val="000000">
                <a:alpha val="0"/>
              </a:srgbClr>
            </a:solidFill>
            <a:ln w="38100" cap="rnd">
              <a:solidFill>
                <a:srgbClr val="000000"/>
              </a:solidFill>
              <a:prstDash val="solid"/>
              <a:round/>
            </a:ln>
          </p:spPr>
        </p:sp>
        <p:sp>
          <p:nvSpPr>
            <p:cNvPr id="8" name="TextBox 8"/>
            <p:cNvSpPr txBox="1"/>
            <p:nvPr/>
          </p:nvSpPr>
          <p:spPr>
            <a:xfrm>
              <a:off x="0" y="-85725"/>
              <a:ext cx="2158710" cy="493891"/>
            </a:xfrm>
            <a:prstGeom prst="rect">
              <a:avLst/>
            </a:prstGeom>
          </p:spPr>
          <p:txBody>
            <a:bodyPr lIns="50800" tIns="50800" rIns="50800" bIns="50800" rtlCol="0" anchor="ctr"/>
            <a:lstStyle/>
            <a:p>
              <a:pPr algn="ctr">
                <a:lnSpc>
                  <a:spcPts val="2800"/>
                </a:lnSpc>
              </a:pPr>
              <a:r>
                <a:rPr lang="en-US" sz="2000">
                  <a:solidFill>
                    <a:srgbClr val="593C8F"/>
                  </a:solidFill>
                  <a:latin typeface="Arial Bold" panose="020B0802020202020204"/>
                </a:rPr>
                <a:t>select * from employees cross join departments where employees.department_id=departments.department_id;</a:t>
              </a:r>
              <a:endParaRPr lang="en-US" sz="2000">
                <a:solidFill>
                  <a:srgbClr val="593C8F"/>
                </a:solidFill>
                <a:latin typeface="Arial Bold" panose="020B0802020202020204"/>
              </a:endParaRPr>
            </a:p>
          </p:txBody>
        </p:sp>
      </p:grpSp>
      <p:grpSp>
        <p:nvGrpSpPr>
          <p:cNvPr id="9" name="Group 9"/>
          <p:cNvGrpSpPr/>
          <p:nvPr/>
        </p:nvGrpSpPr>
        <p:grpSpPr>
          <a:xfrm rot="0">
            <a:off x="336329" y="6523864"/>
            <a:ext cx="9266340" cy="2837801"/>
            <a:chOff x="0" y="-5449"/>
            <a:chExt cx="2440517" cy="747404"/>
          </a:xfrm>
        </p:grpSpPr>
        <p:sp>
          <p:nvSpPr>
            <p:cNvPr id="10" name="Freeform 10"/>
            <p:cNvSpPr/>
            <p:nvPr/>
          </p:nvSpPr>
          <p:spPr>
            <a:xfrm>
              <a:off x="0" y="0"/>
              <a:ext cx="2440517" cy="661679"/>
            </a:xfrm>
            <a:custGeom>
              <a:avLst/>
              <a:gdLst/>
              <a:ahLst/>
              <a:cxnLst/>
              <a:rect l="l" t="t" r="r" b="b"/>
              <a:pathLst>
                <a:path w="2440517" h="661679">
                  <a:moveTo>
                    <a:pt x="42610" y="0"/>
                  </a:moveTo>
                  <a:lnTo>
                    <a:pt x="2397907" y="0"/>
                  </a:lnTo>
                  <a:cubicBezTo>
                    <a:pt x="2421439" y="0"/>
                    <a:pt x="2440517" y="19077"/>
                    <a:pt x="2440517" y="42610"/>
                  </a:cubicBezTo>
                  <a:lnTo>
                    <a:pt x="2440517" y="619069"/>
                  </a:lnTo>
                  <a:cubicBezTo>
                    <a:pt x="2440517" y="630370"/>
                    <a:pt x="2436027" y="641208"/>
                    <a:pt x="2428036" y="649199"/>
                  </a:cubicBezTo>
                  <a:cubicBezTo>
                    <a:pt x="2420046" y="657190"/>
                    <a:pt x="2409207" y="661679"/>
                    <a:pt x="2397907" y="661679"/>
                  </a:cubicBezTo>
                  <a:lnTo>
                    <a:pt x="42610" y="661679"/>
                  </a:lnTo>
                  <a:cubicBezTo>
                    <a:pt x="31309" y="661679"/>
                    <a:pt x="20471" y="657190"/>
                    <a:pt x="12480" y="649199"/>
                  </a:cubicBezTo>
                  <a:cubicBezTo>
                    <a:pt x="4489" y="641208"/>
                    <a:pt x="0" y="630370"/>
                    <a:pt x="0" y="619069"/>
                  </a:cubicBezTo>
                  <a:lnTo>
                    <a:pt x="0" y="42610"/>
                  </a:lnTo>
                  <a:cubicBezTo>
                    <a:pt x="0" y="31309"/>
                    <a:pt x="4489" y="20471"/>
                    <a:pt x="12480" y="12480"/>
                  </a:cubicBezTo>
                  <a:cubicBezTo>
                    <a:pt x="20471" y="4489"/>
                    <a:pt x="31309" y="0"/>
                    <a:pt x="42610" y="0"/>
                  </a:cubicBezTo>
                  <a:close/>
                </a:path>
              </a:pathLst>
            </a:custGeom>
            <a:solidFill>
              <a:srgbClr val="000000">
                <a:alpha val="0"/>
              </a:srgbClr>
            </a:solidFill>
            <a:ln w="38100" cap="rnd">
              <a:solidFill>
                <a:srgbClr val="000000"/>
              </a:solidFill>
              <a:prstDash val="solid"/>
              <a:round/>
            </a:ln>
          </p:spPr>
        </p:sp>
        <p:sp>
          <p:nvSpPr>
            <p:cNvPr id="11" name="TextBox 11"/>
            <p:cNvSpPr txBox="1"/>
            <p:nvPr/>
          </p:nvSpPr>
          <p:spPr>
            <a:xfrm>
              <a:off x="0" y="-5449"/>
              <a:ext cx="2440516" cy="747404"/>
            </a:xfrm>
            <a:prstGeom prst="rect">
              <a:avLst/>
            </a:prstGeom>
          </p:spPr>
          <p:txBody>
            <a:bodyPr lIns="50800" tIns="50800" rIns="50800" bIns="50800" rtlCol="0" anchor="ctr"/>
            <a:lstStyle/>
            <a:p>
              <a:pPr algn="ctr">
                <a:lnSpc>
                  <a:spcPts val="3080"/>
                </a:lnSpc>
              </a:pPr>
              <a:r>
                <a:rPr lang="en-US" sz="2200">
                  <a:solidFill>
                    <a:srgbClr val="593C8F"/>
                  </a:solidFill>
                  <a:latin typeface="Arial Bold" panose="020B0802020202020204"/>
                </a:rPr>
                <a:t>CREATE TABLE customer (customer_id int, customer_name varchar(255), manager_id INT);</a:t>
              </a:r>
              <a:endParaRPr lang="en-US" sz="2200">
                <a:solidFill>
                  <a:srgbClr val="593C8F"/>
                </a:solidFill>
                <a:latin typeface="Arial Bold" panose="020B0802020202020204"/>
              </a:endParaRPr>
            </a:p>
            <a:p>
              <a:pPr algn="ctr">
                <a:lnSpc>
                  <a:spcPts val="3080"/>
                </a:lnSpc>
              </a:pPr>
              <a:r>
                <a:rPr lang="en-US" sz="2200">
                  <a:solidFill>
                    <a:srgbClr val="593C8F"/>
                  </a:solidFill>
                  <a:latin typeface="Arial Bold" panose="020B0802020202020204"/>
                </a:rPr>
                <a:t>INSERT INTO customer (customer_id, customer_name, manager_id) VALUES(1, 'John', 3),(2, 'Alice', 3),(3, 'Bob', NULL),(4, 'Mary', 2),(5, 'David', 2);</a:t>
              </a:r>
              <a:endParaRPr lang="en-US" sz="2200">
                <a:solidFill>
                  <a:srgbClr val="593C8F"/>
                </a:solidFill>
                <a:latin typeface="Arial Bold" panose="020B0802020202020204"/>
              </a:endParaRPr>
            </a:p>
            <a:p>
              <a:pPr algn="ctr">
                <a:lnSpc>
                  <a:spcPts val="3080"/>
                </a:lnSpc>
              </a:pPr>
            </a:p>
          </p:txBody>
        </p:sp>
      </p:grpSp>
      <p:sp>
        <p:nvSpPr>
          <p:cNvPr id="12" name="Freeform 12"/>
          <p:cNvSpPr/>
          <p:nvPr/>
        </p:nvSpPr>
        <p:spPr>
          <a:xfrm>
            <a:off x="1380568" y="2017944"/>
            <a:ext cx="13040303" cy="2541613"/>
          </a:xfrm>
          <a:custGeom>
            <a:avLst/>
            <a:gdLst/>
            <a:ahLst/>
            <a:cxnLst/>
            <a:rect l="l" t="t" r="r" b="b"/>
            <a:pathLst>
              <a:path w="13040303" h="2541613">
                <a:moveTo>
                  <a:pt x="0" y="0"/>
                </a:moveTo>
                <a:lnTo>
                  <a:pt x="13040303" y="0"/>
                </a:lnTo>
                <a:lnTo>
                  <a:pt x="13040303" y="2541613"/>
                </a:lnTo>
                <a:lnTo>
                  <a:pt x="0" y="2541613"/>
                </a:lnTo>
                <a:lnTo>
                  <a:pt x="0" y="0"/>
                </a:lnTo>
                <a:close/>
              </a:path>
            </a:pathLst>
          </a:custGeom>
          <a:blipFill>
            <a:blip r:embed="rId2"/>
            <a:stretch>
              <a:fillRect/>
            </a:stretch>
          </a:blipFill>
        </p:spPr>
      </p:sp>
      <p:sp>
        <p:nvSpPr>
          <p:cNvPr id="13" name="Freeform 13"/>
          <p:cNvSpPr/>
          <p:nvPr/>
        </p:nvSpPr>
        <p:spPr>
          <a:xfrm>
            <a:off x="9732886" y="5556976"/>
            <a:ext cx="8343997" cy="4291920"/>
          </a:xfrm>
          <a:custGeom>
            <a:avLst/>
            <a:gdLst/>
            <a:ahLst/>
            <a:cxnLst/>
            <a:rect l="l" t="t" r="r" b="b"/>
            <a:pathLst>
              <a:path w="8343997" h="4291920">
                <a:moveTo>
                  <a:pt x="0" y="0"/>
                </a:moveTo>
                <a:lnTo>
                  <a:pt x="8343997" y="0"/>
                </a:lnTo>
                <a:lnTo>
                  <a:pt x="8343997" y="4291920"/>
                </a:lnTo>
                <a:lnTo>
                  <a:pt x="0" y="4291920"/>
                </a:lnTo>
                <a:lnTo>
                  <a:pt x="0" y="0"/>
                </a:lnTo>
                <a:close/>
              </a:path>
            </a:pathLst>
          </a:custGeom>
          <a:blipFill>
            <a:blip r:embed="rId3"/>
            <a:stretch>
              <a:fillRect/>
            </a:stretch>
          </a:blipFill>
        </p:spPr>
      </p:sp>
      <p:sp>
        <p:nvSpPr>
          <p:cNvPr id="14" name="TextBox 14"/>
          <p:cNvSpPr txBox="1"/>
          <p:nvPr/>
        </p:nvSpPr>
        <p:spPr>
          <a:xfrm>
            <a:off x="1380568" y="248835"/>
            <a:ext cx="7892590" cy="1683385"/>
          </a:xfrm>
          <a:prstGeom prst="rect">
            <a:avLst/>
          </a:prstGeom>
        </p:spPr>
        <p:txBody>
          <a:bodyPr lIns="0" tIns="0" rIns="0" bIns="0" rtlCol="0" anchor="t">
            <a:spAutoFit/>
          </a:bodyPr>
          <a:lstStyle/>
          <a:p>
            <a:pPr algn="just">
              <a:lnSpc>
                <a:spcPts val="2240"/>
              </a:lnSpc>
              <a:spcBef>
                <a:spcPct val="0"/>
              </a:spcBef>
            </a:pPr>
            <a:r>
              <a:rPr lang="en-US" sz="1600">
                <a:solidFill>
                  <a:srgbClr val="000000"/>
                </a:solidFill>
                <a:latin typeface="Arial" panose="020B0604020202020204"/>
              </a:rPr>
              <a:t>This command performs a `CROSS JOIN` between the 'employees' and 'departments' tables. However, the additional condition `employees.department_id = departments.department_id` is attempting to filter the result based on a match between the 'department_id' columns from both tables. In a `CROSS JOIN`, this condition doesn't have any effect as it pairs all rows from 'employees' with all rows from 'departments', disregarding matching criteria.</a:t>
            </a:r>
            <a:endParaRPr lang="en-US" sz="1600">
              <a:solidFill>
                <a:srgbClr val="000000"/>
              </a:solidFill>
              <a:latin typeface="Arial" panose="020B0604020202020204"/>
            </a:endParaRPr>
          </a:p>
        </p:txBody>
      </p:sp>
      <p:sp>
        <p:nvSpPr>
          <p:cNvPr id="15" name="TextBox 15"/>
          <p:cNvSpPr txBox="1"/>
          <p:nvPr/>
        </p:nvSpPr>
        <p:spPr>
          <a:xfrm>
            <a:off x="336329" y="5088505"/>
            <a:ext cx="2721771" cy="765174"/>
          </a:xfrm>
          <a:prstGeom prst="rect">
            <a:avLst/>
          </a:prstGeom>
        </p:spPr>
        <p:txBody>
          <a:bodyPr lIns="0" tIns="0" rIns="0" bIns="0" rtlCol="0" anchor="t">
            <a:spAutoFit/>
          </a:bodyPr>
          <a:lstStyle/>
          <a:p>
            <a:pPr algn="ctr">
              <a:lnSpc>
                <a:spcPts val="5600"/>
              </a:lnSpc>
            </a:pPr>
            <a:r>
              <a:rPr lang="en-US" sz="4000">
                <a:solidFill>
                  <a:srgbClr val="000000"/>
                </a:solidFill>
                <a:latin typeface="Arial Bold" panose="020B0802020202020204"/>
              </a:rPr>
              <a:t>SELF JOIN</a:t>
            </a:r>
            <a:endParaRPr lang="en-US" sz="4000">
              <a:solidFill>
                <a:srgbClr val="000000"/>
              </a:solidFill>
              <a:latin typeface="Arial Bold" panose="020B0802020202020204"/>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alphaModFix amt="30000"/>
            </a:blip>
            <a:stretch>
              <a:fillRect l="-20312" r="-20312"/>
            </a:stretch>
          </a:blipFill>
        </p:spPr>
      </p:sp>
      <p:grpSp>
        <p:nvGrpSpPr>
          <p:cNvPr id="3" name="Group 3"/>
          <p:cNvGrpSpPr/>
          <p:nvPr/>
        </p:nvGrpSpPr>
        <p:grpSpPr>
          <a:xfrm rot="5400000">
            <a:off x="8980638" y="-4398938"/>
            <a:ext cx="216476" cy="19028603"/>
            <a:chOff x="0" y="0"/>
            <a:chExt cx="57014" cy="5011649"/>
          </a:xfrm>
        </p:grpSpPr>
        <p:sp>
          <p:nvSpPr>
            <p:cNvPr id="4" name="Freeform 4"/>
            <p:cNvSpPr/>
            <p:nvPr/>
          </p:nvSpPr>
          <p:spPr>
            <a:xfrm>
              <a:off x="0" y="0"/>
              <a:ext cx="57014" cy="5011649"/>
            </a:xfrm>
            <a:custGeom>
              <a:avLst/>
              <a:gdLst/>
              <a:ahLst/>
              <a:cxnLst/>
              <a:rect l="l" t="t" r="r" b="b"/>
              <a:pathLst>
                <a:path w="57014" h="5011649">
                  <a:moveTo>
                    <a:pt x="0" y="0"/>
                  </a:moveTo>
                  <a:lnTo>
                    <a:pt x="57014" y="0"/>
                  </a:lnTo>
                  <a:lnTo>
                    <a:pt x="57014" y="5011649"/>
                  </a:lnTo>
                  <a:lnTo>
                    <a:pt x="0" y="5011649"/>
                  </a:lnTo>
                  <a:close/>
                </a:path>
              </a:pathLst>
            </a:custGeom>
            <a:solidFill>
              <a:srgbClr val="593C8F"/>
            </a:solidFill>
          </p:spPr>
        </p:sp>
        <p:sp>
          <p:nvSpPr>
            <p:cNvPr id="5" name="TextBox 5"/>
            <p:cNvSpPr txBox="1"/>
            <p:nvPr/>
          </p:nvSpPr>
          <p:spPr>
            <a:xfrm>
              <a:off x="0" y="-47625"/>
              <a:ext cx="57014" cy="5059274"/>
            </a:xfrm>
            <a:prstGeom prst="rect">
              <a:avLst/>
            </a:prstGeom>
          </p:spPr>
          <p:txBody>
            <a:bodyPr lIns="50800" tIns="50800" rIns="50800" bIns="50800" rtlCol="0" anchor="ctr"/>
            <a:lstStyle/>
            <a:p>
              <a:pPr algn="ctr">
                <a:lnSpc>
                  <a:spcPts val="2660"/>
                </a:lnSpc>
              </a:pPr>
            </a:p>
          </p:txBody>
        </p:sp>
      </p:grpSp>
      <p:grpSp>
        <p:nvGrpSpPr>
          <p:cNvPr id="6" name="Group 6"/>
          <p:cNvGrpSpPr/>
          <p:nvPr/>
        </p:nvGrpSpPr>
        <p:grpSpPr>
          <a:xfrm rot="0">
            <a:off x="9549096" y="71619"/>
            <a:ext cx="8527787" cy="2960102"/>
            <a:chOff x="0" y="-45587"/>
            <a:chExt cx="2246001" cy="779615"/>
          </a:xfrm>
        </p:grpSpPr>
        <p:sp>
          <p:nvSpPr>
            <p:cNvPr id="7" name="Freeform 7"/>
            <p:cNvSpPr/>
            <p:nvPr/>
          </p:nvSpPr>
          <p:spPr>
            <a:xfrm>
              <a:off x="0" y="0"/>
              <a:ext cx="2246001" cy="693890"/>
            </a:xfrm>
            <a:custGeom>
              <a:avLst/>
              <a:gdLst/>
              <a:ahLst/>
              <a:cxnLst/>
              <a:rect l="l" t="t" r="r" b="b"/>
              <a:pathLst>
                <a:path w="2246001" h="693890">
                  <a:moveTo>
                    <a:pt x="46300" y="0"/>
                  </a:moveTo>
                  <a:lnTo>
                    <a:pt x="2199701" y="0"/>
                  </a:lnTo>
                  <a:cubicBezTo>
                    <a:pt x="2211981" y="0"/>
                    <a:pt x="2223757" y="4878"/>
                    <a:pt x="2232440" y="13561"/>
                  </a:cubicBezTo>
                  <a:cubicBezTo>
                    <a:pt x="2241123" y="22244"/>
                    <a:pt x="2246001" y="34021"/>
                    <a:pt x="2246001" y="46300"/>
                  </a:cubicBezTo>
                  <a:lnTo>
                    <a:pt x="2246001" y="647590"/>
                  </a:lnTo>
                  <a:cubicBezTo>
                    <a:pt x="2246001" y="659870"/>
                    <a:pt x="2241123" y="671646"/>
                    <a:pt x="2232440" y="680329"/>
                  </a:cubicBezTo>
                  <a:cubicBezTo>
                    <a:pt x="2223757" y="689012"/>
                    <a:pt x="2211981" y="693890"/>
                    <a:pt x="2199701" y="693890"/>
                  </a:cubicBezTo>
                  <a:lnTo>
                    <a:pt x="46300" y="693890"/>
                  </a:lnTo>
                  <a:cubicBezTo>
                    <a:pt x="34021" y="693890"/>
                    <a:pt x="22244" y="689012"/>
                    <a:pt x="13561" y="680329"/>
                  </a:cubicBezTo>
                  <a:cubicBezTo>
                    <a:pt x="4878" y="671646"/>
                    <a:pt x="0" y="659870"/>
                    <a:pt x="0" y="647590"/>
                  </a:cubicBezTo>
                  <a:lnTo>
                    <a:pt x="0" y="46300"/>
                  </a:lnTo>
                  <a:cubicBezTo>
                    <a:pt x="0" y="34021"/>
                    <a:pt x="4878" y="22244"/>
                    <a:pt x="13561" y="13561"/>
                  </a:cubicBezTo>
                  <a:cubicBezTo>
                    <a:pt x="22244" y="4878"/>
                    <a:pt x="34021" y="0"/>
                    <a:pt x="46300" y="0"/>
                  </a:cubicBezTo>
                  <a:close/>
                </a:path>
              </a:pathLst>
            </a:custGeom>
            <a:solidFill>
              <a:srgbClr val="000000">
                <a:alpha val="0"/>
              </a:srgbClr>
            </a:solidFill>
            <a:ln w="38100" cap="rnd">
              <a:solidFill>
                <a:srgbClr val="000000"/>
              </a:solidFill>
              <a:prstDash val="solid"/>
              <a:round/>
            </a:ln>
          </p:spPr>
        </p:sp>
        <p:sp>
          <p:nvSpPr>
            <p:cNvPr id="8" name="TextBox 8"/>
            <p:cNvSpPr txBox="1"/>
            <p:nvPr/>
          </p:nvSpPr>
          <p:spPr>
            <a:xfrm>
              <a:off x="0" y="-45587"/>
              <a:ext cx="2246001" cy="779615"/>
            </a:xfrm>
            <a:prstGeom prst="rect">
              <a:avLst/>
            </a:prstGeom>
          </p:spPr>
          <p:txBody>
            <a:bodyPr lIns="50800" tIns="50800" rIns="50800" bIns="50800" rtlCol="0" anchor="ctr"/>
            <a:lstStyle/>
            <a:p>
              <a:pPr algn="ctr">
                <a:lnSpc>
                  <a:spcPts val="2800"/>
                </a:lnSpc>
              </a:pPr>
              <a:r>
                <a:rPr lang="en-US" sz="2000">
                  <a:solidFill>
                    <a:srgbClr val="593C8F"/>
                  </a:solidFill>
                  <a:latin typeface="Arial Bold" panose="020B0802020202020204"/>
                </a:rPr>
                <a:t>SELECT e.customer_name AS customer, m.customer_name AS manager FROM customer e LEFT JOIN customer m ON e.manager_id = m.customer_id;</a:t>
              </a:r>
              <a:endParaRPr lang="en-US" sz="2000">
                <a:solidFill>
                  <a:srgbClr val="593C8F"/>
                </a:solidFill>
                <a:latin typeface="Arial Bold" panose="020B0802020202020204"/>
              </a:endParaRPr>
            </a:p>
            <a:p>
              <a:pPr algn="ctr">
                <a:lnSpc>
                  <a:spcPts val="2800"/>
                </a:lnSpc>
              </a:pPr>
              <a:r>
                <a:rPr lang="en-US" sz="2000">
                  <a:solidFill>
                    <a:srgbClr val="593C8F"/>
                  </a:solidFill>
                  <a:latin typeface="Arial Bold" panose="020B0802020202020204"/>
                </a:rPr>
                <a:t>      ...................or......................</a:t>
              </a:r>
              <a:endParaRPr lang="en-US" sz="2000">
                <a:solidFill>
                  <a:srgbClr val="593C8F"/>
                </a:solidFill>
                <a:latin typeface="Arial Bold" panose="020B0802020202020204"/>
              </a:endParaRPr>
            </a:p>
            <a:p>
              <a:pPr algn="ctr">
                <a:lnSpc>
                  <a:spcPts val="2800"/>
                </a:lnSpc>
              </a:pPr>
              <a:r>
                <a:rPr lang="en-US" sz="2000">
                  <a:solidFill>
                    <a:srgbClr val="593C8F"/>
                  </a:solidFill>
                  <a:latin typeface="Arial Bold" panose="020B0802020202020204"/>
                </a:rPr>
                <a:t>      select e.customer_name as customer, m.customer_name as manager as customer e left join customer m on e.manager_id = m.customer_id;</a:t>
              </a:r>
              <a:endParaRPr lang="en-US" sz="2000">
                <a:solidFill>
                  <a:srgbClr val="593C8F"/>
                </a:solidFill>
                <a:latin typeface="Arial Bold" panose="020B0802020202020204"/>
              </a:endParaRPr>
            </a:p>
          </p:txBody>
        </p:sp>
      </p:grpSp>
      <p:sp>
        <p:nvSpPr>
          <p:cNvPr id="9" name="Freeform 9"/>
          <p:cNvSpPr/>
          <p:nvPr/>
        </p:nvSpPr>
        <p:spPr>
          <a:xfrm>
            <a:off x="190005" y="497855"/>
            <a:ext cx="9144000" cy="4128270"/>
          </a:xfrm>
          <a:custGeom>
            <a:avLst/>
            <a:gdLst/>
            <a:ahLst/>
            <a:cxnLst/>
            <a:rect l="l" t="t" r="r" b="b"/>
            <a:pathLst>
              <a:path w="9144000" h="4128270">
                <a:moveTo>
                  <a:pt x="0" y="0"/>
                </a:moveTo>
                <a:lnTo>
                  <a:pt x="9144000" y="0"/>
                </a:lnTo>
                <a:lnTo>
                  <a:pt x="9144000" y="4128270"/>
                </a:lnTo>
                <a:lnTo>
                  <a:pt x="0" y="4128270"/>
                </a:lnTo>
                <a:lnTo>
                  <a:pt x="0" y="0"/>
                </a:lnTo>
                <a:close/>
              </a:path>
            </a:pathLst>
          </a:custGeom>
          <a:blipFill>
            <a:blip r:embed="rId2"/>
            <a:stretch>
              <a:fillRect/>
            </a:stretch>
          </a:blipFill>
        </p:spPr>
      </p:sp>
      <p:sp>
        <p:nvSpPr>
          <p:cNvPr id="10" name="TextBox 10"/>
          <p:cNvSpPr txBox="1"/>
          <p:nvPr/>
        </p:nvSpPr>
        <p:spPr>
          <a:xfrm>
            <a:off x="9866695" y="3206306"/>
            <a:ext cx="7892590" cy="1407160"/>
          </a:xfrm>
          <a:prstGeom prst="rect">
            <a:avLst/>
          </a:prstGeom>
        </p:spPr>
        <p:txBody>
          <a:bodyPr lIns="0" tIns="0" rIns="0" bIns="0" rtlCol="0" anchor="t">
            <a:spAutoFit/>
          </a:bodyPr>
          <a:lstStyle/>
          <a:p>
            <a:pPr algn="just">
              <a:lnSpc>
                <a:spcPts val="2240"/>
              </a:lnSpc>
              <a:spcBef>
                <a:spcPct val="0"/>
              </a:spcBef>
            </a:pPr>
            <a:r>
              <a:rPr lang="en-US" sz="1600">
                <a:solidFill>
                  <a:srgbClr val="000000"/>
                </a:solidFill>
                <a:latin typeface="Arial" panose="020B0604020202020204"/>
              </a:rPr>
              <a:t>This command retrieves customer names (`customer`) and their corresponding manager names (`manager`). It connects the `customer` table with itself using `manager_id` and `customer_id`, displaying each customer alongside their respective manager. If a customer doesn't have a manager, it shows 'NULL' for the manager's name.</a:t>
            </a:r>
            <a:endParaRPr lang="en-US" sz="1600">
              <a:solidFill>
                <a:srgbClr val="000000"/>
              </a:solidFill>
              <a:latin typeface="Arial" panose="020B0604020202020204"/>
            </a:endParaRPr>
          </a:p>
        </p:txBody>
      </p:sp>
      <p:sp>
        <p:nvSpPr>
          <p:cNvPr id="11" name="TextBox 11"/>
          <p:cNvSpPr txBox="1"/>
          <p:nvPr/>
        </p:nvSpPr>
        <p:spPr>
          <a:xfrm>
            <a:off x="336329" y="5395051"/>
            <a:ext cx="6732992" cy="765174"/>
          </a:xfrm>
          <a:prstGeom prst="rect">
            <a:avLst/>
          </a:prstGeom>
        </p:spPr>
        <p:txBody>
          <a:bodyPr lIns="0" tIns="0" rIns="0" bIns="0" rtlCol="0" anchor="t">
            <a:spAutoFit/>
          </a:bodyPr>
          <a:lstStyle/>
          <a:p>
            <a:pPr algn="ctr">
              <a:lnSpc>
                <a:spcPts val="5600"/>
              </a:lnSpc>
            </a:pPr>
            <a:r>
              <a:rPr lang="en-US" sz="4000">
                <a:solidFill>
                  <a:srgbClr val="000000"/>
                </a:solidFill>
                <a:latin typeface="Arial Bold" panose="020B0802020202020204"/>
              </a:rPr>
              <a:t>AGGREGATE FUNCTIONS</a:t>
            </a:r>
            <a:endParaRPr lang="en-US" sz="4000">
              <a:solidFill>
                <a:srgbClr val="000000"/>
              </a:solidFill>
              <a:latin typeface="Arial Bold" panose="020B0802020202020204"/>
            </a:endParaRPr>
          </a:p>
        </p:txBody>
      </p:sp>
      <p:sp>
        <p:nvSpPr>
          <p:cNvPr id="12" name="TextBox 12"/>
          <p:cNvSpPr txBox="1"/>
          <p:nvPr/>
        </p:nvSpPr>
        <p:spPr>
          <a:xfrm>
            <a:off x="336329" y="6188800"/>
            <a:ext cx="17585578" cy="3802380"/>
          </a:xfrm>
          <a:prstGeom prst="rect">
            <a:avLst/>
          </a:prstGeom>
        </p:spPr>
        <p:txBody>
          <a:bodyPr lIns="0" tIns="0" rIns="0" bIns="0" rtlCol="0" anchor="t">
            <a:spAutoFit/>
          </a:bodyPr>
          <a:lstStyle/>
          <a:p>
            <a:pPr algn="just">
              <a:lnSpc>
                <a:spcPts val="2520"/>
              </a:lnSpc>
            </a:pPr>
            <a:r>
              <a:rPr lang="en-US" sz="1800">
                <a:solidFill>
                  <a:srgbClr val="000000"/>
                </a:solidFill>
                <a:latin typeface="Arial" panose="020B0604020202020204"/>
              </a:rPr>
              <a:t>Aggregate functions in SQL perform calculations on a set of values and return a single value. These functions allow you to compute summaries such as sum, average, count, minimum, or maximum across a group of rows.</a:t>
            </a:r>
            <a:endParaRPr lang="en-US" sz="1800">
              <a:solidFill>
                <a:srgbClr val="000000"/>
              </a:solidFill>
              <a:latin typeface="Arial" panose="020B0604020202020204"/>
            </a:endParaRPr>
          </a:p>
          <a:p>
            <a:pPr algn="just">
              <a:lnSpc>
                <a:spcPts val="2520"/>
              </a:lnSpc>
            </a:pPr>
          </a:p>
          <a:p>
            <a:pPr algn="just">
              <a:lnSpc>
                <a:spcPts val="2520"/>
              </a:lnSpc>
            </a:pPr>
            <a:r>
              <a:rPr lang="en-US" sz="1800">
                <a:solidFill>
                  <a:srgbClr val="000000"/>
                </a:solidFill>
                <a:latin typeface="Arial" panose="020B0604020202020204"/>
              </a:rPr>
              <a:t>Common aggregate functions include:</a:t>
            </a:r>
            <a:endParaRPr lang="en-US" sz="1800">
              <a:solidFill>
                <a:srgbClr val="000000"/>
              </a:solidFill>
              <a:latin typeface="Arial" panose="020B0604020202020204"/>
            </a:endParaRPr>
          </a:p>
          <a:p>
            <a:pPr marL="388620" lvl="1" indent="-194310" algn="just">
              <a:lnSpc>
                <a:spcPts val="2520"/>
              </a:lnSpc>
              <a:buFont typeface="Arial" panose="020B0604020202020204"/>
              <a:buChar char="•"/>
            </a:pPr>
            <a:r>
              <a:rPr lang="en-US" sz="1800">
                <a:solidFill>
                  <a:srgbClr val="000000"/>
                </a:solidFill>
                <a:latin typeface="Arial Bold" panose="020B0802020202020204"/>
              </a:rPr>
              <a:t>COUNT:</a:t>
            </a:r>
            <a:r>
              <a:rPr lang="en-US" sz="1800">
                <a:solidFill>
                  <a:srgbClr val="000000"/>
                </a:solidFill>
                <a:latin typeface="Arial" panose="020B0604020202020204"/>
              </a:rPr>
              <a:t> Counts the number of rows in a specified column.</a:t>
            </a:r>
            <a:endParaRPr lang="en-US" sz="1800">
              <a:solidFill>
                <a:srgbClr val="000000"/>
              </a:solidFill>
              <a:latin typeface="Arial" panose="020B0604020202020204"/>
            </a:endParaRPr>
          </a:p>
          <a:p>
            <a:pPr marL="388620" lvl="1" indent="-194310" algn="just">
              <a:lnSpc>
                <a:spcPts val="2520"/>
              </a:lnSpc>
              <a:buFont typeface="Arial" panose="020B0604020202020204"/>
              <a:buChar char="•"/>
            </a:pPr>
            <a:r>
              <a:rPr lang="en-US" sz="1800">
                <a:solidFill>
                  <a:srgbClr val="000000"/>
                </a:solidFill>
                <a:latin typeface="Arial Bold" panose="020B0802020202020204"/>
              </a:rPr>
              <a:t>SUM:</a:t>
            </a:r>
            <a:r>
              <a:rPr lang="en-US" sz="1800">
                <a:solidFill>
                  <a:srgbClr val="000000"/>
                </a:solidFill>
                <a:latin typeface="Arial" panose="020B0604020202020204"/>
              </a:rPr>
              <a:t> Calculates the sum of values in a specified column.</a:t>
            </a:r>
            <a:endParaRPr lang="en-US" sz="1800">
              <a:solidFill>
                <a:srgbClr val="000000"/>
              </a:solidFill>
              <a:latin typeface="Arial" panose="020B0604020202020204"/>
            </a:endParaRPr>
          </a:p>
          <a:p>
            <a:pPr marL="388620" lvl="1" indent="-194310" algn="just">
              <a:lnSpc>
                <a:spcPts val="2520"/>
              </a:lnSpc>
              <a:buFont typeface="Arial" panose="020B0604020202020204"/>
              <a:buChar char="•"/>
            </a:pPr>
            <a:r>
              <a:rPr lang="en-US" sz="1800">
                <a:solidFill>
                  <a:srgbClr val="000000"/>
                </a:solidFill>
                <a:latin typeface="Arial Bold" panose="020B0802020202020204"/>
              </a:rPr>
              <a:t>AVG:</a:t>
            </a:r>
            <a:r>
              <a:rPr lang="en-US" sz="1800">
                <a:solidFill>
                  <a:srgbClr val="000000"/>
                </a:solidFill>
                <a:latin typeface="Arial" panose="020B0604020202020204"/>
              </a:rPr>
              <a:t> Computes the average of values in a specified column.</a:t>
            </a:r>
            <a:endParaRPr lang="en-US" sz="1800">
              <a:solidFill>
                <a:srgbClr val="000000"/>
              </a:solidFill>
              <a:latin typeface="Arial" panose="020B0604020202020204"/>
            </a:endParaRPr>
          </a:p>
          <a:p>
            <a:pPr marL="388620" lvl="1" indent="-194310" algn="just">
              <a:lnSpc>
                <a:spcPts val="2520"/>
              </a:lnSpc>
              <a:buFont typeface="Arial" panose="020B0604020202020204"/>
              <a:buChar char="•"/>
            </a:pPr>
            <a:r>
              <a:rPr lang="en-US" sz="1800">
                <a:solidFill>
                  <a:srgbClr val="000000"/>
                </a:solidFill>
                <a:latin typeface="Arial Bold" panose="020B0802020202020204"/>
              </a:rPr>
              <a:t>MIN:</a:t>
            </a:r>
            <a:r>
              <a:rPr lang="en-US" sz="1800">
                <a:solidFill>
                  <a:srgbClr val="000000"/>
                </a:solidFill>
                <a:latin typeface="Arial" panose="020B0604020202020204"/>
              </a:rPr>
              <a:t> Retrieves the minimum value in a specified column.</a:t>
            </a:r>
            <a:endParaRPr lang="en-US" sz="1800">
              <a:solidFill>
                <a:srgbClr val="000000"/>
              </a:solidFill>
              <a:latin typeface="Arial" panose="020B0604020202020204"/>
            </a:endParaRPr>
          </a:p>
          <a:p>
            <a:pPr marL="388620" lvl="1" indent="-194310" algn="just">
              <a:lnSpc>
                <a:spcPts val="2520"/>
              </a:lnSpc>
              <a:buFont typeface="Arial" panose="020B0604020202020204"/>
              <a:buChar char="•"/>
            </a:pPr>
            <a:r>
              <a:rPr lang="en-US" sz="1800">
                <a:solidFill>
                  <a:srgbClr val="000000"/>
                </a:solidFill>
                <a:latin typeface="Arial Bold" panose="020B0802020202020204"/>
              </a:rPr>
              <a:t>MAX:</a:t>
            </a:r>
            <a:r>
              <a:rPr lang="en-US" sz="1800">
                <a:solidFill>
                  <a:srgbClr val="000000"/>
                </a:solidFill>
                <a:latin typeface="Arial" panose="020B0604020202020204"/>
              </a:rPr>
              <a:t> Retrieves the maximum value in a specified column.</a:t>
            </a:r>
            <a:endParaRPr lang="en-US" sz="1800">
              <a:solidFill>
                <a:srgbClr val="000000"/>
              </a:solidFill>
              <a:latin typeface="Arial" panose="020B0604020202020204"/>
            </a:endParaRPr>
          </a:p>
          <a:p>
            <a:pPr algn="just">
              <a:lnSpc>
                <a:spcPts val="2520"/>
              </a:lnSpc>
            </a:pPr>
          </a:p>
          <a:p>
            <a:pPr algn="just">
              <a:lnSpc>
                <a:spcPts val="2520"/>
              </a:lnSpc>
              <a:spcBef>
                <a:spcPct val="0"/>
              </a:spcBef>
            </a:pPr>
            <a:r>
              <a:rPr lang="en-US" sz="1800">
                <a:solidFill>
                  <a:srgbClr val="000000"/>
                </a:solidFill>
                <a:latin typeface="Arial" panose="020B0604020202020204"/>
              </a:rPr>
              <a:t>These functions are often used with the `GROUP BY` clause to perform calculations on groups of rows, dividing the data into subsets based on the values in specific columns.</a:t>
            </a:r>
            <a:endParaRPr lang="en-US" sz="1800">
              <a:solidFill>
                <a:srgbClr val="000000"/>
              </a:solidFill>
              <a:latin typeface="Arial" panose="020B0604020202020204"/>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alphaModFix amt="30000"/>
            </a:blip>
            <a:stretch>
              <a:fillRect l="-20312" r="-20312"/>
            </a:stretch>
          </a:blipFill>
        </p:spPr>
      </p:sp>
      <p:grpSp>
        <p:nvGrpSpPr>
          <p:cNvPr id="3" name="Group 3"/>
          <p:cNvGrpSpPr/>
          <p:nvPr/>
        </p:nvGrpSpPr>
        <p:grpSpPr>
          <a:xfrm rot="5400000">
            <a:off x="8980638" y="-4398938"/>
            <a:ext cx="216476" cy="19028603"/>
            <a:chOff x="0" y="0"/>
            <a:chExt cx="57014" cy="5011649"/>
          </a:xfrm>
        </p:grpSpPr>
        <p:sp>
          <p:nvSpPr>
            <p:cNvPr id="4" name="Freeform 4"/>
            <p:cNvSpPr/>
            <p:nvPr/>
          </p:nvSpPr>
          <p:spPr>
            <a:xfrm>
              <a:off x="0" y="0"/>
              <a:ext cx="57014" cy="5011649"/>
            </a:xfrm>
            <a:custGeom>
              <a:avLst/>
              <a:gdLst/>
              <a:ahLst/>
              <a:cxnLst/>
              <a:rect l="l" t="t" r="r" b="b"/>
              <a:pathLst>
                <a:path w="57014" h="5011649">
                  <a:moveTo>
                    <a:pt x="0" y="0"/>
                  </a:moveTo>
                  <a:lnTo>
                    <a:pt x="57014" y="0"/>
                  </a:lnTo>
                  <a:lnTo>
                    <a:pt x="57014" y="5011649"/>
                  </a:lnTo>
                  <a:lnTo>
                    <a:pt x="0" y="5011649"/>
                  </a:lnTo>
                  <a:close/>
                </a:path>
              </a:pathLst>
            </a:custGeom>
            <a:solidFill>
              <a:srgbClr val="593C8F"/>
            </a:solidFill>
          </p:spPr>
        </p:sp>
        <p:sp>
          <p:nvSpPr>
            <p:cNvPr id="5" name="TextBox 5"/>
            <p:cNvSpPr txBox="1"/>
            <p:nvPr/>
          </p:nvSpPr>
          <p:spPr>
            <a:xfrm>
              <a:off x="0" y="-47625"/>
              <a:ext cx="57014" cy="5059274"/>
            </a:xfrm>
            <a:prstGeom prst="rect">
              <a:avLst/>
            </a:prstGeom>
          </p:spPr>
          <p:txBody>
            <a:bodyPr lIns="50800" tIns="50800" rIns="50800" bIns="50800" rtlCol="0" anchor="ctr"/>
            <a:lstStyle/>
            <a:p>
              <a:pPr algn="ctr">
                <a:lnSpc>
                  <a:spcPts val="2660"/>
                </a:lnSpc>
              </a:pPr>
            </a:p>
          </p:txBody>
        </p:sp>
      </p:grpSp>
      <p:grpSp>
        <p:nvGrpSpPr>
          <p:cNvPr id="6" name="Group 6"/>
          <p:cNvGrpSpPr/>
          <p:nvPr/>
        </p:nvGrpSpPr>
        <p:grpSpPr>
          <a:xfrm rot="0">
            <a:off x="9549096" y="71619"/>
            <a:ext cx="8527787" cy="2960102"/>
            <a:chOff x="0" y="-45587"/>
            <a:chExt cx="2246001" cy="779615"/>
          </a:xfrm>
        </p:grpSpPr>
        <p:sp>
          <p:nvSpPr>
            <p:cNvPr id="7" name="Freeform 7"/>
            <p:cNvSpPr/>
            <p:nvPr/>
          </p:nvSpPr>
          <p:spPr>
            <a:xfrm>
              <a:off x="0" y="0"/>
              <a:ext cx="2246001" cy="693890"/>
            </a:xfrm>
            <a:custGeom>
              <a:avLst/>
              <a:gdLst/>
              <a:ahLst/>
              <a:cxnLst/>
              <a:rect l="l" t="t" r="r" b="b"/>
              <a:pathLst>
                <a:path w="2246001" h="693890">
                  <a:moveTo>
                    <a:pt x="46300" y="0"/>
                  </a:moveTo>
                  <a:lnTo>
                    <a:pt x="2199701" y="0"/>
                  </a:lnTo>
                  <a:cubicBezTo>
                    <a:pt x="2211981" y="0"/>
                    <a:pt x="2223757" y="4878"/>
                    <a:pt x="2232440" y="13561"/>
                  </a:cubicBezTo>
                  <a:cubicBezTo>
                    <a:pt x="2241123" y="22244"/>
                    <a:pt x="2246001" y="34021"/>
                    <a:pt x="2246001" y="46300"/>
                  </a:cubicBezTo>
                  <a:lnTo>
                    <a:pt x="2246001" y="647590"/>
                  </a:lnTo>
                  <a:cubicBezTo>
                    <a:pt x="2246001" y="659870"/>
                    <a:pt x="2241123" y="671646"/>
                    <a:pt x="2232440" y="680329"/>
                  </a:cubicBezTo>
                  <a:cubicBezTo>
                    <a:pt x="2223757" y="689012"/>
                    <a:pt x="2211981" y="693890"/>
                    <a:pt x="2199701" y="693890"/>
                  </a:cubicBezTo>
                  <a:lnTo>
                    <a:pt x="46300" y="693890"/>
                  </a:lnTo>
                  <a:cubicBezTo>
                    <a:pt x="34021" y="693890"/>
                    <a:pt x="22244" y="689012"/>
                    <a:pt x="13561" y="680329"/>
                  </a:cubicBezTo>
                  <a:cubicBezTo>
                    <a:pt x="4878" y="671646"/>
                    <a:pt x="0" y="659870"/>
                    <a:pt x="0" y="647590"/>
                  </a:cubicBezTo>
                  <a:lnTo>
                    <a:pt x="0" y="46300"/>
                  </a:lnTo>
                  <a:cubicBezTo>
                    <a:pt x="0" y="34021"/>
                    <a:pt x="4878" y="22244"/>
                    <a:pt x="13561" y="13561"/>
                  </a:cubicBezTo>
                  <a:cubicBezTo>
                    <a:pt x="22244" y="4878"/>
                    <a:pt x="34021" y="0"/>
                    <a:pt x="46300" y="0"/>
                  </a:cubicBezTo>
                  <a:close/>
                </a:path>
              </a:pathLst>
            </a:custGeom>
            <a:solidFill>
              <a:srgbClr val="000000">
                <a:alpha val="0"/>
              </a:srgbClr>
            </a:solidFill>
            <a:ln w="38100" cap="rnd">
              <a:solidFill>
                <a:srgbClr val="000000"/>
              </a:solidFill>
              <a:prstDash val="solid"/>
              <a:round/>
            </a:ln>
          </p:spPr>
        </p:sp>
        <p:sp>
          <p:nvSpPr>
            <p:cNvPr id="8" name="TextBox 8"/>
            <p:cNvSpPr txBox="1"/>
            <p:nvPr/>
          </p:nvSpPr>
          <p:spPr>
            <a:xfrm>
              <a:off x="0" y="-45587"/>
              <a:ext cx="2246001" cy="779615"/>
            </a:xfrm>
            <a:prstGeom prst="rect">
              <a:avLst/>
            </a:prstGeom>
          </p:spPr>
          <p:txBody>
            <a:bodyPr lIns="50800" tIns="50800" rIns="50800" bIns="50800" rtlCol="0" anchor="ctr"/>
            <a:lstStyle/>
            <a:p>
              <a:pPr algn="ctr">
                <a:lnSpc>
                  <a:spcPts val="2800"/>
                </a:lnSpc>
              </a:pPr>
              <a:r>
                <a:rPr lang="en-US" sz="2000">
                  <a:solidFill>
                    <a:srgbClr val="593C8F"/>
                  </a:solidFill>
                  <a:latin typeface="Arial Bold" panose="020B0802020202020204"/>
                </a:rPr>
                <a:t>CREATE TABLE office (employee_id INT, employee_name VARCHAR(50), department_id INT, salary DECIMAL(10, 2));</a:t>
              </a:r>
              <a:endParaRPr lang="en-US" sz="2000">
                <a:solidFill>
                  <a:srgbClr val="593C8F"/>
                </a:solidFill>
                <a:latin typeface="Arial Bold" panose="020B0802020202020204"/>
              </a:endParaRPr>
            </a:p>
            <a:p>
              <a:pPr algn="ctr">
                <a:lnSpc>
                  <a:spcPts val="2800"/>
                </a:lnSpc>
              </a:pPr>
            </a:p>
            <a:p>
              <a:pPr algn="ctr">
                <a:lnSpc>
                  <a:spcPts val="2800"/>
                </a:lnSpc>
              </a:pPr>
              <a:r>
                <a:rPr lang="en-US" sz="2000">
                  <a:solidFill>
                    <a:srgbClr val="593C8F"/>
                  </a:solidFill>
                  <a:latin typeface="Arial Bold" panose="020B0802020202020204"/>
                </a:rPr>
                <a:t>mysql&gt; INSERT INTO office (employee_id, employee_name, department_id, salary) VALUES (1, 'John', 101, 50000.00), (2, 'Alice', 102, 60000.00), (3, 'Bob', 101, 55000.00), (4, 'Mary', 103, 62000.00), (5, 'David', 101, 58000.00), (6, 'Eva', 102, 63000.00);</a:t>
              </a:r>
              <a:endParaRPr lang="en-US" sz="2000">
                <a:solidFill>
                  <a:srgbClr val="593C8F"/>
                </a:solidFill>
                <a:latin typeface="Arial Bold" panose="020B0802020202020204"/>
              </a:endParaRPr>
            </a:p>
          </p:txBody>
        </p:sp>
      </p:grpSp>
      <p:sp>
        <p:nvSpPr>
          <p:cNvPr id="9" name="Freeform 9"/>
          <p:cNvSpPr/>
          <p:nvPr/>
        </p:nvSpPr>
        <p:spPr>
          <a:xfrm>
            <a:off x="152283" y="782958"/>
            <a:ext cx="9272921" cy="3746846"/>
          </a:xfrm>
          <a:custGeom>
            <a:avLst/>
            <a:gdLst/>
            <a:ahLst/>
            <a:cxnLst/>
            <a:rect l="l" t="t" r="r" b="b"/>
            <a:pathLst>
              <a:path w="9272921" h="3746846">
                <a:moveTo>
                  <a:pt x="0" y="0"/>
                </a:moveTo>
                <a:lnTo>
                  <a:pt x="9272921" y="0"/>
                </a:lnTo>
                <a:lnTo>
                  <a:pt x="9272921" y="3746846"/>
                </a:lnTo>
                <a:lnTo>
                  <a:pt x="0" y="3746846"/>
                </a:lnTo>
                <a:lnTo>
                  <a:pt x="0" y="0"/>
                </a:lnTo>
                <a:close/>
              </a:path>
            </a:pathLst>
          </a:custGeom>
          <a:blipFill>
            <a:blip r:embed="rId2"/>
            <a:stretch>
              <a:fillRect/>
            </a:stretch>
          </a:blipFill>
        </p:spPr>
      </p:sp>
      <p:grpSp>
        <p:nvGrpSpPr>
          <p:cNvPr id="10" name="Group 10"/>
          <p:cNvGrpSpPr/>
          <p:nvPr/>
        </p:nvGrpSpPr>
        <p:grpSpPr>
          <a:xfrm rot="0">
            <a:off x="524850" y="5699851"/>
            <a:ext cx="7068314" cy="1549755"/>
            <a:chOff x="0" y="0"/>
            <a:chExt cx="1861614" cy="408166"/>
          </a:xfrm>
        </p:grpSpPr>
        <p:sp>
          <p:nvSpPr>
            <p:cNvPr id="11" name="Freeform 11"/>
            <p:cNvSpPr/>
            <p:nvPr/>
          </p:nvSpPr>
          <p:spPr>
            <a:xfrm>
              <a:off x="0" y="0"/>
              <a:ext cx="1861614" cy="408166"/>
            </a:xfrm>
            <a:custGeom>
              <a:avLst/>
              <a:gdLst/>
              <a:ahLst/>
              <a:cxnLst/>
              <a:rect l="l" t="t" r="r" b="b"/>
              <a:pathLst>
                <a:path w="1861614" h="408166">
                  <a:moveTo>
                    <a:pt x="55860" y="0"/>
                  </a:moveTo>
                  <a:lnTo>
                    <a:pt x="1805753" y="0"/>
                  </a:lnTo>
                  <a:cubicBezTo>
                    <a:pt x="1836604" y="0"/>
                    <a:pt x="1861614" y="25009"/>
                    <a:pt x="1861614" y="55860"/>
                  </a:cubicBezTo>
                  <a:lnTo>
                    <a:pt x="1861614" y="352306"/>
                  </a:lnTo>
                  <a:cubicBezTo>
                    <a:pt x="1861614" y="367121"/>
                    <a:pt x="1855728" y="381329"/>
                    <a:pt x="1845253" y="391805"/>
                  </a:cubicBezTo>
                  <a:cubicBezTo>
                    <a:pt x="1834777" y="402281"/>
                    <a:pt x="1820569" y="408166"/>
                    <a:pt x="1805753" y="408166"/>
                  </a:cubicBezTo>
                  <a:lnTo>
                    <a:pt x="55860" y="408166"/>
                  </a:lnTo>
                  <a:cubicBezTo>
                    <a:pt x="41045" y="408166"/>
                    <a:pt x="26837" y="402281"/>
                    <a:pt x="16361" y="391805"/>
                  </a:cubicBezTo>
                  <a:cubicBezTo>
                    <a:pt x="5885" y="381329"/>
                    <a:pt x="0" y="367121"/>
                    <a:pt x="0" y="352306"/>
                  </a:cubicBezTo>
                  <a:lnTo>
                    <a:pt x="0" y="55860"/>
                  </a:lnTo>
                  <a:cubicBezTo>
                    <a:pt x="0" y="25009"/>
                    <a:pt x="25009" y="0"/>
                    <a:pt x="55860" y="0"/>
                  </a:cubicBezTo>
                  <a:close/>
                </a:path>
              </a:pathLst>
            </a:custGeom>
            <a:solidFill>
              <a:srgbClr val="000000">
                <a:alpha val="0"/>
              </a:srgbClr>
            </a:solidFill>
            <a:ln w="38100" cap="rnd">
              <a:solidFill>
                <a:srgbClr val="000000"/>
              </a:solidFill>
              <a:prstDash val="solid"/>
              <a:round/>
            </a:ln>
          </p:spPr>
        </p:sp>
        <p:sp>
          <p:nvSpPr>
            <p:cNvPr id="12" name="TextBox 12"/>
            <p:cNvSpPr txBox="1"/>
            <p:nvPr/>
          </p:nvSpPr>
          <p:spPr>
            <a:xfrm>
              <a:off x="0" y="-85725"/>
              <a:ext cx="1861614" cy="493891"/>
            </a:xfrm>
            <a:prstGeom prst="rect">
              <a:avLst/>
            </a:prstGeom>
          </p:spPr>
          <p:txBody>
            <a:bodyPr lIns="50800" tIns="50800" rIns="50800" bIns="50800" rtlCol="0" anchor="ctr"/>
            <a:lstStyle/>
            <a:p>
              <a:pPr algn="ctr">
                <a:lnSpc>
                  <a:spcPts val="2800"/>
                </a:lnSpc>
              </a:pPr>
              <a:r>
                <a:rPr lang="en-US" sz="2000">
                  <a:solidFill>
                    <a:srgbClr val="593C8F"/>
                  </a:solidFill>
                  <a:latin typeface="Arial Bold" panose="020B0802020202020204"/>
                </a:rPr>
                <a:t>SELECT department_id, COUNT(*) AS total_employees FROM employees GROUP BY department_id;</a:t>
              </a:r>
              <a:endParaRPr lang="en-US" sz="2000">
                <a:solidFill>
                  <a:srgbClr val="593C8F"/>
                </a:solidFill>
                <a:latin typeface="Arial Bold" panose="020B0802020202020204"/>
              </a:endParaRPr>
            </a:p>
          </p:txBody>
        </p:sp>
      </p:grpSp>
      <p:sp>
        <p:nvSpPr>
          <p:cNvPr id="13" name="Freeform 13"/>
          <p:cNvSpPr/>
          <p:nvPr/>
        </p:nvSpPr>
        <p:spPr>
          <a:xfrm>
            <a:off x="3036767" y="7563931"/>
            <a:ext cx="12104217" cy="2511986"/>
          </a:xfrm>
          <a:custGeom>
            <a:avLst/>
            <a:gdLst/>
            <a:ahLst/>
            <a:cxnLst/>
            <a:rect l="l" t="t" r="r" b="b"/>
            <a:pathLst>
              <a:path w="12104217" h="2511986">
                <a:moveTo>
                  <a:pt x="0" y="0"/>
                </a:moveTo>
                <a:lnTo>
                  <a:pt x="12104217" y="0"/>
                </a:lnTo>
                <a:lnTo>
                  <a:pt x="12104217" y="2511986"/>
                </a:lnTo>
                <a:lnTo>
                  <a:pt x="0" y="2511986"/>
                </a:lnTo>
                <a:lnTo>
                  <a:pt x="0" y="0"/>
                </a:lnTo>
                <a:close/>
              </a:path>
            </a:pathLst>
          </a:custGeom>
          <a:blipFill>
            <a:blip r:embed="rId3"/>
            <a:stretch>
              <a:fillRect/>
            </a:stretch>
          </a:blipFill>
        </p:spPr>
      </p:sp>
      <p:sp>
        <p:nvSpPr>
          <p:cNvPr id="14" name="TextBox 14"/>
          <p:cNvSpPr txBox="1"/>
          <p:nvPr/>
        </p:nvSpPr>
        <p:spPr>
          <a:xfrm>
            <a:off x="9866695" y="3206306"/>
            <a:ext cx="7892590" cy="1407160"/>
          </a:xfrm>
          <a:prstGeom prst="rect">
            <a:avLst/>
          </a:prstGeom>
        </p:spPr>
        <p:txBody>
          <a:bodyPr lIns="0" tIns="0" rIns="0" bIns="0" rtlCol="0" anchor="t">
            <a:spAutoFit/>
          </a:bodyPr>
          <a:lstStyle/>
          <a:p>
            <a:pPr algn="just">
              <a:lnSpc>
                <a:spcPts val="2240"/>
              </a:lnSpc>
              <a:spcBef>
                <a:spcPct val="0"/>
              </a:spcBef>
            </a:pPr>
            <a:r>
              <a:rPr lang="en-US" sz="1600">
                <a:solidFill>
                  <a:srgbClr val="000000"/>
                </a:solidFill>
                <a:latin typeface="Arial" panose="020B0604020202020204"/>
              </a:rPr>
              <a:t>This command retrieves customer names (`customer`) and their corresponding manager names (`manager`). It connects the `customer` table with itself using `manager_id` and `customer_id`, displaying each customer alongside their respective manager. If a customer doesn't have a manager, it shows 'NULL' for the manager's name.</a:t>
            </a:r>
            <a:endParaRPr lang="en-US" sz="1600">
              <a:solidFill>
                <a:srgbClr val="000000"/>
              </a:solidFill>
              <a:latin typeface="Arial" panose="020B0604020202020204"/>
            </a:endParaRPr>
          </a:p>
        </p:txBody>
      </p:sp>
      <p:sp>
        <p:nvSpPr>
          <p:cNvPr id="15" name="TextBox 15"/>
          <p:cNvSpPr txBox="1"/>
          <p:nvPr/>
        </p:nvSpPr>
        <p:spPr>
          <a:xfrm>
            <a:off x="8494757" y="5737811"/>
            <a:ext cx="8764543" cy="1407160"/>
          </a:xfrm>
          <a:prstGeom prst="rect">
            <a:avLst/>
          </a:prstGeom>
        </p:spPr>
        <p:txBody>
          <a:bodyPr lIns="0" tIns="0" rIns="0" bIns="0" rtlCol="0" anchor="t">
            <a:spAutoFit/>
          </a:bodyPr>
          <a:lstStyle/>
          <a:p>
            <a:pPr algn="just">
              <a:lnSpc>
                <a:spcPts val="2240"/>
              </a:lnSpc>
              <a:spcBef>
                <a:spcPct val="0"/>
              </a:spcBef>
            </a:pPr>
            <a:r>
              <a:rPr lang="en-US" sz="1600">
                <a:solidFill>
                  <a:srgbClr val="000000"/>
                </a:solidFill>
                <a:latin typeface="Arial" panose="020B0604020202020204"/>
              </a:rPr>
              <a:t>This command retrieves the 'department_id' column and counts the number of occurrences for each 'department_id' in the 'employees' table. The GROUP BY clause then organizes the results based on 'department_id', creating groups where each group represents a unique 'department_id'. The COUNT(*) function calculates the number of rows in each group, indicating the total count of employees in each department.</a:t>
            </a:r>
            <a:endParaRPr lang="en-US" sz="1600">
              <a:solidFill>
                <a:srgbClr val="000000"/>
              </a:solidFill>
              <a:latin typeface="Arial" panose="020B0604020202020204"/>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alphaModFix amt="30000"/>
            </a:blip>
            <a:stretch>
              <a:fillRect l="-20312" r="-20312"/>
            </a:stretch>
          </a:blipFill>
        </p:spPr>
      </p:sp>
      <p:grpSp>
        <p:nvGrpSpPr>
          <p:cNvPr id="3" name="Group 3"/>
          <p:cNvGrpSpPr/>
          <p:nvPr/>
        </p:nvGrpSpPr>
        <p:grpSpPr>
          <a:xfrm rot="5400000">
            <a:off x="8980638" y="-4398938"/>
            <a:ext cx="216476" cy="19028603"/>
            <a:chOff x="0" y="0"/>
            <a:chExt cx="57014" cy="5011649"/>
          </a:xfrm>
        </p:grpSpPr>
        <p:sp>
          <p:nvSpPr>
            <p:cNvPr id="4" name="Freeform 4"/>
            <p:cNvSpPr/>
            <p:nvPr/>
          </p:nvSpPr>
          <p:spPr>
            <a:xfrm>
              <a:off x="0" y="0"/>
              <a:ext cx="57014" cy="5011649"/>
            </a:xfrm>
            <a:custGeom>
              <a:avLst/>
              <a:gdLst/>
              <a:ahLst/>
              <a:cxnLst/>
              <a:rect l="l" t="t" r="r" b="b"/>
              <a:pathLst>
                <a:path w="57014" h="5011649">
                  <a:moveTo>
                    <a:pt x="0" y="0"/>
                  </a:moveTo>
                  <a:lnTo>
                    <a:pt x="57014" y="0"/>
                  </a:lnTo>
                  <a:lnTo>
                    <a:pt x="57014" y="5011649"/>
                  </a:lnTo>
                  <a:lnTo>
                    <a:pt x="0" y="5011649"/>
                  </a:lnTo>
                  <a:close/>
                </a:path>
              </a:pathLst>
            </a:custGeom>
            <a:solidFill>
              <a:srgbClr val="593C8F"/>
            </a:solidFill>
          </p:spPr>
        </p:sp>
        <p:sp>
          <p:nvSpPr>
            <p:cNvPr id="5" name="TextBox 5"/>
            <p:cNvSpPr txBox="1"/>
            <p:nvPr/>
          </p:nvSpPr>
          <p:spPr>
            <a:xfrm>
              <a:off x="0" y="-47625"/>
              <a:ext cx="57014" cy="5059274"/>
            </a:xfrm>
            <a:prstGeom prst="rect">
              <a:avLst/>
            </a:prstGeom>
          </p:spPr>
          <p:txBody>
            <a:bodyPr lIns="50800" tIns="50800" rIns="50800" bIns="50800" rtlCol="0" anchor="ctr"/>
            <a:lstStyle/>
            <a:p>
              <a:pPr algn="ctr">
                <a:lnSpc>
                  <a:spcPts val="2660"/>
                </a:lnSpc>
              </a:pPr>
            </a:p>
          </p:txBody>
        </p:sp>
      </p:grpSp>
      <p:grpSp>
        <p:nvGrpSpPr>
          <p:cNvPr id="6" name="Group 6"/>
          <p:cNvGrpSpPr/>
          <p:nvPr/>
        </p:nvGrpSpPr>
        <p:grpSpPr>
          <a:xfrm rot="0">
            <a:off x="9549096" y="244707"/>
            <a:ext cx="8527787" cy="1549755"/>
            <a:chOff x="0" y="0"/>
            <a:chExt cx="2246001" cy="408166"/>
          </a:xfrm>
        </p:grpSpPr>
        <p:sp>
          <p:nvSpPr>
            <p:cNvPr id="7" name="Freeform 7"/>
            <p:cNvSpPr/>
            <p:nvPr/>
          </p:nvSpPr>
          <p:spPr>
            <a:xfrm>
              <a:off x="0" y="0"/>
              <a:ext cx="2246001" cy="408166"/>
            </a:xfrm>
            <a:custGeom>
              <a:avLst/>
              <a:gdLst/>
              <a:ahLst/>
              <a:cxnLst/>
              <a:rect l="l" t="t" r="r" b="b"/>
              <a:pathLst>
                <a:path w="2246001" h="408166">
                  <a:moveTo>
                    <a:pt x="46300" y="0"/>
                  </a:moveTo>
                  <a:lnTo>
                    <a:pt x="2199701" y="0"/>
                  </a:lnTo>
                  <a:cubicBezTo>
                    <a:pt x="2211981" y="0"/>
                    <a:pt x="2223757" y="4878"/>
                    <a:pt x="2232440" y="13561"/>
                  </a:cubicBezTo>
                  <a:cubicBezTo>
                    <a:pt x="2241123" y="22244"/>
                    <a:pt x="2246001" y="34021"/>
                    <a:pt x="2246001" y="46300"/>
                  </a:cubicBezTo>
                  <a:lnTo>
                    <a:pt x="2246001" y="361866"/>
                  </a:lnTo>
                  <a:cubicBezTo>
                    <a:pt x="2246001" y="374145"/>
                    <a:pt x="2241123" y="385922"/>
                    <a:pt x="2232440" y="394605"/>
                  </a:cubicBezTo>
                  <a:cubicBezTo>
                    <a:pt x="2223757" y="403288"/>
                    <a:pt x="2211981" y="408166"/>
                    <a:pt x="2199701" y="408166"/>
                  </a:cubicBezTo>
                  <a:lnTo>
                    <a:pt x="46300" y="408166"/>
                  </a:lnTo>
                  <a:cubicBezTo>
                    <a:pt x="34021" y="408166"/>
                    <a:pt x="22244" y="403288"/>
                    <a:pt x="13561" y="394605"/>
                  </a:cubicBezTo>
                  <a:cubicBezTo>
                    <a:pt x="4878" y="385922"/>
                    <a:pt x="0" y="374145"/>
                    <a:pt x="0" y="361866"/>
                  </a:cubicBezTo>
                  <a:lnTo>
                    <a:pt x="0" y="46300"/>
                  </a:lnTo>
                  <a:cubicBezTo>
                    <a:pt x="0" y="34021"/>
                    <a:pt x="4878" y="22244"/>
                    <a:pt x="13561" y="13561"/>
                  </a:cubicBezTo>
                  <a:cubicBezTo>
                    <a:pt x="22244" y="4878"/>
                    <a:pt x="34021" y="0"/>
                    <a:pt x="46300" y="0"/>
                  </a:cubicBezTo>
                  <a:close/>
                </a:path>
              </a:pathLst>
            </a:custGeom>
            <a:solidFill>
              <a:srgbClr val="000000">
                <a:alpha val="0"/>
              </a:srgbClr>
            </a:solidFill>
            <a:ln w="38100" cap="rnd">
              <a:solidFill>
                <a:srgbClr val="000000"/>
              </a:solidFill>
              <a:prstDash val="solid"/>
              <a:round/>
            </a:ln>
          </p:spPr>
        </p:sp>
        <p:sp>
          <p:nvSpPr>
            <p:cNvPr id="8" name="TextBox 8"/>
            <p:cNvSpPr txBox="1"/>
            <p:nvPr/>
          </p:nvSpPr>
          <p:spPr>
            <a:xfrm>
              <a:off x="0" y="-85725"/>
              <a:ext cx="2246001" cy="493891"/>
            </a:xfrm>
            <a:prstGeom prst="rect">
              <a:avLst/>
            </a:prstGeom>
          </p:spPr>
          <p:txBody>
            <a:bodyPr lIns="50800" tIns="50800" rIns="50800" bIns="50800" rtlCol="0" anchor="ctr"/>
            <a:lstStyle/>
            <a:p>
              <a:pPr algn="ctr">
                <a:lnSpc>
                  <a:spcPts val="2800"/>
                </a:lnSpc>
              </a:pPr>
              <a:r>
                <a:rPr lang="en-US" sz="2000">
                  <a:solidFill>
                    <a:srgbClr val="593C8F"/>
                  </a:solidFill>
                  <a:latin typeface="Arial Bold" panose="020B0802020202020204"/>
                </a:rPr>
                <a:t>SELECT department_id, AVG(salary) AS avg_salary FROM employees GROUP BY department_id;</a:t>
              </a:r>
              <a:endParaRPr lang="en-US" sz="2000">
                <a:solidFill>
                  <a:srgbClr val="593C8F"/>
                </a:solidFill>
                <a:latin typeface="Arial Bold" panose="020B0802020202020204"/>
              </a:endParaRPr>
            </a:p>
          </p:txBody>
        </p:sp>
      </p:grpSp>
      <p:sp>
        <p:nvSpPr>
          <p:cNvPr id="9" name="Freeform 9"/>
          <p:cNvSpPr/>
          <p:nvPr/>
        </p:nvSpPr>
        <p:spPr>
          <a:xfrm>
            <a:off x="1341703" y="1956203"/>
            <a:ext cx="12471287" cy="2889181"/>
          </a:xfrm>
          <a:custGeom>
            <a:avLst/>
            <a:gdLst/>
            <a:ahLst/>
            <a:cxnLst/>
            <a:rect l="l" t="t" r="r" b="b"/>
            <a:pathLst>
              <a:path w="12471287" h="2889181">
                <a:moveTo>
                  <a:pt x="0" y="0"/>
                </a:moveTo>
                <a:lnTo>
                  <a:pt x="12471287" y="0"/>
                </a:lnTo>
                <a:lnTo>
                  <a:pt x="12471287" y="2889181"/>
                </a:lnTo>
                <a:lnTo>
                  <a:pt x="0" y="2889181"/>
                </a:lnTo>
                <a:lnTo>
                  <a:pt x="0" y="0"/>
                </a:lnTo>
                <a:close/>
              </a:path>
            </a:pathLst>
          </a:custGeom>
          <a:blipFill>
            <a:blip r:embed="rId2"/>
            <a:stretch>
              <a:fillRect/>
            </a:stretch>
          </a:blipFill>
        </p:spPr>
      </p:sp>
      <p:grpSp>
        <p:nvGrpSpPr>
          <p:cNvPr id="10" name="Group 10"/>
          <p:cNvGrpSpPr/>
          <p:nvPr/>
        </p:nvGrpSpPr>
        <p:grpSpPr>
          <a:xfrm rot="0">
            <a:off x="1021310" y="5394867"/>
            <a:ext cx="8527787" cy="1549755"/>
            <a:chOff x="0" y="0"/>
            <a:chExt cx="2246001" cy="408166"/>
          </a:xfrm>
        </p:grpSpPr>
        <p:sp>
          <p:nvSpPr>
            <p:cNvPr id="11" name="Freeform 11"/>
            <p:cNvSpPr/>
            <p:nvPr/>
          </p:nvSpPr>
          <p:spPr>
            <a:xfrm>
              <a:off x="0" y="0"/>
              <a:ext cx="2246001" cy="408166"/>
            </a:xfrm>
            <a:custGeom>
              <a:avLst/>
              <a:gdLst/>
              <a:ahLst/>
              <a:cxnLst/>
              <a:rect l="l" t="t" r="r" b="b"/>
              <a:pathLst>
                <a:path w="2246001" h="408166">
                  <a:moveTo>
                    <a:pt x="46300" y="0"/>
                  </a:moveTo>
                  <a:lnTo>
                    <a:pt x="2199701" y="0"/>
                  </a:lnTo>
                  <a:cubicBezTo>
                    <a:pt x="2211981" y="0"/>
                    <a:pt x="2223757" y="4878"/>
                    <a:pt x="2232440" y="13561"/>
                  </a:cubicBezTo>
                  <a:cubicBezTo>
                    <a:pt x="2241123" y="22244"/>
                    <a:pt x="2246001" y="34021"/>
                    <a:pt x="2246001" y="46300"/>
                  </a:cubicBezTo>
                  <a:lnTo>
                    <a:pt x="2246001" y="361866"/>
                  </a:lnTo>
                  <a:cubicBezTo>
                    <a:pt x="2246001" y="374145"/>
                    <a:pt x="2241123" y="385922"/>
                    <a:pt x="2232440" y="394605"/>
                  </a:cubicBezTo>
                  <a:cubicBezTo>
                    <a:pt x="2223757" y="403288"/>
                    <a:pt x="2211981" y="408166"/>
                    <a:pt x="2199701" y="408166"/>
                  </a:cubicBezTo>
                  <a:lnTo>
                    <a:pt x="46300" y="408166"/>
                  </a:lnTo>
                  <a:cubicBezTo>
                    <a:pt x="34021" y="408166"/>
                    <a:pt x="22244" y="403288"/>
                    <a:pt x="13561" y="394605"/>
                  </a:cubicBezTo>
                  <a:cubicBezTo>
                    <a:pt x="4878" y="385922"/>
                    <a:pt x="0" y="374145"/>
                    <a:pt x="0" y="361866"/>
                  </a:cubicBezTo>
                  <a:lnTo>
                    <a:pt x="0" y="46300"/>
                  </a:lnTo>
                  <a:cubicBezTo>
                    <a:pt x="0" y="34021"/>
                    <a:pt x="4878" y="22244"/>
                    <a:pt x="13561" y="13561"/>
                  </a:cubicBezTo>
                  <a:cubicBezTo>
                    <a:pt x="22244" y="4878"/>
                    <a:pt x="34021" y="0"/>
                    <a:pt x="46300" y="0"/>
                  </a:cubicBezTo>
                  <a:close/>
                </a:path>
              </a:pathLst>
            </a:custGeom>
            <a:solidFill>
              <a:srgbClr val="000000">
                <a:alpha val="0"/>
              </a:srgbClr>
            </a:solidFill>
            <a:ln w="38100" cap="rnd">
              <a:solidFill>
                <a:srgbClr val="000000"/>
              </a:solidFill>
              <a:prstDash val="solid"/>
              <a:round/>
            </a:ln>
          </p:spPr>
        </p:sp>
        <p:sp>
          <p:nvSpPr>
            <p:cNvPr id="12" name="TextBox 12"/>
            <p:cNvSpPr txBox="1"/>
            <p:nvPr/>
          </p:nvSpPr>
          <p:spPr>
            <a:xfrm>
              <a:off x="0" y="-85725"/>
              <a:ext cx="2246001" cy="493891"/>
            </a:xfrm>
            <a:prstGeom prst="rect">
              <a:avLst/>
            </a:prstGeom>
          </p:spPr>
          <p:txBody>
            <a:bodyPr lIns="50800" tIns="50800" rIns="50800" bIns="50800" rtlCol="0" anchor="ctr"/>
            <a:lstStyle/>
            <a:p>
              <a:pPr algn="ctr">
                <a:lnSpc>
                  <a:spcPts val="2800"/>
                </a:lnSpc>
              </a:pPr>
              <a:r>
                <a:rPr lang="en-US" sz="2000">
                  <a:solidFill>
                    <a:srgbClr val="593C8F"/>
                  </a:solidFill>
                  <a:latin typeface="Arial Bold" panose="020B0802020202020204"/>
                </a:rPr>
                <a:t>SELECT department_id, MAX(salary) AS max_salary FROM employees GROUP BY department_id;</a:t>
              </a:r>
              <a:endParaRPr lang="en-US" sz="2000">
                <a:solidFill>
                  <a:srgbClr val="593C8F"/>
                </a:solidFill>
                <a:latin typeface="Arial Bold" panose="020B0802020202020204"/>
              </a:endParaRPr>
            </a:p>
          </p:txBody>
        </p:sp>
      </p:grpSp>
      <p:sp>
        <p:nvSpPr>
          <p:cNvPr id="13" name="Freeform 13"/>
          <p:cNvSpPr/>
          <p:nvPr/>
        </p:nvSpPr>
        <p:spPr>
          <a:xfrm>
            <a:off x="2640332" y="7106547"/>
            <a:ext cx="13817529" cy="3076917"/>
          </a:xfrm>
          <a:custGeom>
            <a:avLst/>
            <a:gdLst/>
            <a:ahLst/>
            <a:cxnLst/>
            <a:rect l="l" t="t" r="r" b="b"/>
            <a:pathLst>
              <a:path w="13817529" h="3076917">
                <a:moveTo>
                  <a:pt x="0" y="0"/>
                </a:moveTo>
                <a:lnTo>
                  <a:pt x="13817529" y="0"/>
                </a:lnTo>
                <a:lnTo>
                  <a:pt x="13817529" y="3076916"/>
                </a:lnTo>
                <a:lnTo>
                  <a:pt x="0" y="3076916"/>
                </a:lnTo>
                <a:lnTo>
                  <a:pt x="0" y="0"/>
                </a:lnTo>
                <a:close/>
              </a:path>
            </a:pathLst>
          </a:custGeom>
          <a:blipFill>
            <a:blip r:embed="rId3"/>
            <a:stretch>
              <a:fillRect/>
            </a:stretch>
          </a:blipFill>
        </p:spPr>
      </p:sp>
      <p:sp>
        <p:nvSpPr>
          <p:cNvPr id="14" name="TextBox 14"/>
          <p:cNvSpPr txBox="1"/>
          <p:nvPr/>
        </p:nvSpPr>
        <p:spPr>
          <a:xfrm>
            <a:off x="1028700" y="663527"/>
            <a:ext cx="7892590" cy="1130935"/>
          </a:xfrm>
          <a:prstGeom prst="rect">
            <a:avLst/>
          </a:prstGeom>
        </p:spPr>
        <p:txBody>
          <a:bodyPr lIns="0" tIns="0" rIns="0" bIns="0" rtlCol="0" anchor="t">
            <a:spAutoFit/>
          </a:bodyPr>
          <a:lstStyle/>
          <a:p>
            <a:pPr algn="just">
              <a:lnSpc>
                <a:spcPts val="2240"/>
              </a:lnSpc>
              <a:spcBef>
                <a:spcPct val="0"/>
              </a:spcBef>
            </a:pPr>
            <a:r>
              <a:rPr lang="en-US" sz="1600">
                <a:solidFill>
                  <a:srgbClr val="000000"/>
                </a:solidFill>
                <a:latin typeface="Arial" panose="020B0604020202020204"/>
              </a:rPr>
              <a:t>This command fetches the 'department_id' column and computes the average salary for each department in the 'employees' table. It uses the `GROUP BY` clause to organize the results into groups based on 'department_id', calculating the average salary within each department using the `AVG()` function.</a:t>
            </a:r>
            <a:endParaRPr lang="en-US" sz="1600">
              <a:solidFill>
                <a:srgbClr val="000000"/>
              </a:solidFill>
              <a:latin typeface="Arial" panose="020B0604020202020204"/>
            </a:endParaRPr>
          </a:p>
        </p:txBody>
      </p:sp>
      <p:sp>
        <p:nvSpPr>
          <p:cNvPr id="15" name="TextBox 15"/>
          <p:cNvSpPr txBox="1"/>
          <p:nvPr/>
        </p:nvSpPr>
        <p:spPr>
          <a:xfrm>
            <a:off x="9866695" y="5570940"/>
            <a:ext cx="7892590" cy="1130935"/>
          </a:xfrm>
          <a:prstGeom prst="rect">
            <a:avLst/>
          </a:prstGeom>
        </p:spPr>
        <p:txBody>
          <a:bodyPr lIns="0" tIns="0" rIns="0" bIns="0" rtlCol="0" anchor="t">
            <a:spAutoFit/>
          </a:bodyPr>
          <a:lstStyle/>
          <a:p>
            <a:pPr algn="just">
              <a:lnSpc>
                <a:spcPts val="2240"/>
              </a:lnSpc>
              <a:spcBef>
                <a:spcPct val="0"/>
              </a:spcBef>
            </a:pPr>
            <a:r>
              <a:rPr lang="en-US" sz="1600">
                <a:solidFill>
                  <a:srgbClr val="000000"/>
                </a:solidFill>
                <a:latin typeface="Arial" panose="020B0604020202020204"/>
              </a:rPr>
              <a:t>This command retrieves the 'department_id' column and finds the maximum (highest) salary within each department from the 'employees' table. It utilizes the `GROUP BY` clause to group the results by 'department_id', and then applies the `MAX()` function to determine the highest salary within each department group</a:t>
            </a:r>
            <a:endParaRPr lang="en-US" sz="1600">
              <a:solidFill>
                <a:srgbClr val="000000"/>
              </a:solidFill>
              <a:latin typeface="Arial" panose="020B0604020202020204"/>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alphaModFix amt="30000"/>
            </a:blip>
            <a:stretch>
              <a:fillRect l="-20312" r="-20312"/>
            </a:stretch>
          </a:blipFill>
        </p:spPr>
      </p:sp>
      <p:grpSp>
        <p:nvGrpSpPr>
          <p:cNvPr id="3" name="Group 3"/>
          <p:cNvGrpSpPr/>
          <p:nvPr/>
        </p:nvGrpSpPr>
        <p:grpSpPr>
          <a:xfrm rot="5400000">
            <a:off x="8980638" y="-4398938"/>
            <a:ext cx="216476" cy="19028603"/>
            <a:chOff x="0" y="0"/>
            <a:chExt cx="57014" cy="5011649"/>
          </a:xfrm>
        </p:grpSpPr>
        <p:sp>
          <p:nvSpPr>
            <p:cNvPr id="4" name="Freeform 4"/>
            <p:cNvSpPr/>
            <p:nvPr/>
          </p:nvSpPr>
          <p:spPr>
            <a:xfrm>
              <a:off x="0" y="0"/>
              <a:ext cx="57014" cy="5011649"/>
            </a:xfrm>
            <a:custGeom>
              <a:avLst/>
              <a:gdLst/>
              <a:ahLst/>
              <a:cxnLst/>
              <a:rect l="l" t="t" r="r" b="b"/>
              <a:pathLst>
                <a:path w="57014" h="5011649">
                  <a:moveTo>
                    <a:pt x="0" y="0"/>
                  </a:moveTo>
                  <a:lnTo>
                    <a:pt x="57014" y="0"/>
                  </a:lnTo>
                  <a:lnTo>
                    <a:pt x="57014" y="5011649"/>
                  </a:lnTo>
                  <a:lnTo>
                    <a:pt x="0" y="5011649"/>
                  </a:lnTo>
                  <a:close/>
                </a:path>
              </a:pathLst>
            </a:custGeom>
            <a:solidFill>
              <a:srgbClr val="593C8F"/>
            </a:solidFill>
          </p:spPr>
        </p:sp>
        <p:sp>
          <p:nvSpPr>
            <p:cNvPr id="5" name="TextBox 5"/>
            <p:cNvSpPr txBox="1"/>
            <p:nvPr/>
          </p:nvSpPr>
          <p:spPr>
            <a:xfrm>
              <a:off x="0" y="-47625"/>
              <a:ext cx="57014" cy="5059274"/>
            </a:xfrm>
            <a:prstGeom prst="rect">
              <a:avLst/>
            </a:prstGeom>
          </p:spPr>
          <p:txBody>
            <a:bodyPr lIns="50800" tIns="50800" rIns="50800" bIns="50800" rtlCol="0" anchor="ctr"/>
            <a:lstStyle/>
            <a:p>
              <a:pPr algn="ctr">
                <a:lnSpc>
                  <a:spcPts val="2660"/>
                </a:lnSpc>
              </a:pPr>
            </a:p>
          </p:txBody>
        </p:sp>
      </p:grpSp>
      <p:grpSp>
        <p:nvGrpSpPr>
          <p:cNvPr id="6" name="Group 6"/>
          <p:cNvGrpSpPr/>
          <p:nvPr/>
        </p:nvGrpSpPr>
        <p:grpSpPr>
          <a:xfrm rot="0">
            <a:off x="9549096" y="71619"/>
            <a:ext cx="8527787" cy="1875242"/>
            <a:chOff x="0" y="-45587"/>
            <a:chExt cx="2246001" cy="493891"/>
          </a:xfrm>
        </p:grpSpPr>
        <p:sp>
          <p:nvSpPr>
            <p:cNvPr id="7" name="Freeform 7"/>
            <p:cNvSpPr/>
            <p:nvPr/>
          </p:nvSpPr>
          <p:spPr>
            <a:xfrm>
              <a:off x="0" y="0"/>
              <a:ext cx="2246001" cy="408166"/>
            </a:xfrm>
            <a:custGeom>
              <a:avLst/>
              <a:gdLst/>
              <a:ahLst/>
              <a:cxnLst/>
              <a:rect l="l" t="t" r="r" b="b"/>
              <a:pathLst>
                <a:path w="2246001" h="408166">
                  <a:moveTo>
                    <a:pt x="46300" y="0"/>
                  </a:moveTo>
                  <a:lnTo>
                    <a:pt x="2199701" y="0"/>
                  </a:lnTo>
                  <a:cubicBezTo>
                    <a:pt x="2211981" y="0"/>
                    <a:pt x="2223757" y="4878"/>
                    <a:pt x="2232440" y="13561"/>
                  </a:cubicBezTo>
                  <a:cubicBezTo>
                    <a:pt x="2241123" y="22244"/>
                    <a:pt x="2246001" y="34021"/>
                    <a:pt x="2246001" y="46300"/>
                  </a:cubicBezTo>
                  <a:lnTo>
                    <a:pt x="2246001" y="361866"/>
                  </a:lnTo>
                  <a:cubicBezTo>
                    <a:pt x="2246001" y="374145"/>
                    <a:pt x="2241123" y="385922"/>
                    <a:pt x="2232440" y="394605"/>
                  </a:cubicBezTo>
                  <a:cubicBezTo>
                    <a:pt x="2223757" y="403288"/>
                    <a:pt x="2211981" y="408166"/>
                    <a:pt x="2199701" y="408166"/>
                  </a:cubicBezTo>
                  <a:lnTo>
                    <a:pt x="46300" y="408166"/>
                  </a:lnTo>
                  <a:cubicBezTo>
                    <a:pt x="34021" y="408166"/>
                    <a:pt x="22244" y="403288"/>
                    <a:pt x="13561" y="394605"/>
                  </a:cubicBezTo>
                  <a:cubicBezTo>
                    <a:pt x="4878" y="385922"/>
                    <a:pt x="0" y="374145"/>
                    <a:pt x="0" y="361866"/>
                  </a:cubicBezTo>
                  <a:lnTo>
                    <a:pt x="0" y="46300"/>
                  </a:lnTo>
                  <a:cubicBezTo>
                    <a:pt x="0" y="34021"/>
                    <a:pt x="4878" y="22244"/>
                    <a:pt x="13561" y="13561"/>
                  </a:cubicBezTo>
                  <a:cubicBezTo>
                    <a:pt x="22244" y="4878"/>
                    <a:pt x="34021" y="0"/>
                    <a:pt x="46300" y="0"/>
                  </a:cubicBezTo>
                  <a:close/>
                </a:path>
              </a:pathLst>
            </a:custGeom>
            <a:solidFill>
              <a:srgbClr val="000000">
                <a:alpha val="0"/>
              </a:srgbClr>
            </a:solidFill>
            <a:ln w="38100" cap="rnd">
              <a:solidFill>
                <a:srgbClr val="000000"/>
              </a:solidFill>
              <a:prstDash val="solid"/>
              <a:round/>
            </a:ln>
          </p:spPr>
        </p:sp>
        <p:sp>
          <p:nvSpPr>
            <p:cNvPr id="8" name="TextBox 8"/>
            <p:cNvSpPr txBox="1"/>
            <p:nvPr/>
          </p:nvSpPr>
          <p:spPr>
            <a:xfrm>
              <a:off x="0" y="-45587"/>
              <a:ext cx="2246001" cy="493891"/>
            </a:xfrm>
            <a:prstGeom prst="rect">
              <a:avLst/>
            </a:prstGeom>
          </p:spPr>
          <p:txBody>
            <a:bodyPr lIns="50800" tIns="50800" rIns="50800" bIns="50800" rtlCol="0" anchor="ctr"/>
            <a:lstStyle/>
            <a:p>
              <a:pPr algn="ctr">
                <a:lnSpc>
                  <a:spcPts val="2800"/>
                </a:lnSpc>
              </a:pPr>
              <a:r>
                <a:rPr lang="en-US" sz="2000">
                  <a:solidFill>
                    <a:srgbClr val="593C8F"/>
                  </a:solidFill>
                  <a:latin typeface="Arial Bold" panose="020B0802020202020204"/>
                </a:rPr>
                <a:t>SELECT *FROM employees WHERE department_id IN (SELECT department_id FROM departments WHERE department_name = 'Sales'); </a:t>
              </a:r>
              <a:endParaRPr lang="en-US" sz="2000">
                <a:solidFill>
                  <a:srgbClr val="593C8F"/>
                </a:solidFill>
                <a:latin typeface="Arial Bold" panose="020B0802020202020204"/>
              </a:endParaRPr>
            </a:p>
          </p:txBody>
        </p:sp>
      </p:grpSp>
      <p:grpSp>
        <p:nvGrpSpPr>
          <p:cNvPr id="9" name="Group 9"/>
          <p:cNvGrpSpPr/>
          <p:nvPr/>
        </p:nvGrpSpPr>
        <p:grpSpPr>
          <a:xfrm rot="0">
            <a:off x="703711" y="5336263"/>
            <a:ext cx="8527787" cy="2255252"/>
            <a:chOff x="0" y="-45587"/>
            <a:chExt cx="2246001" cy="593976"/>
          </a:xfrm>
        </p:grpSpPr>
        <p:sp>
          <p:nvSpPr>
            <p:cNvPr id="10" name="Freeform 10"/>
            <p:cNvSpPr/>
            <p:nvPr/>
          </p:nvSpPr>
          <p:spPr>
            <a:xfrm>
              <a:off x="0" y="0"/>
              <a:ext cx="2246001" cy="508251"/>
            </a:xfrm>
            <a:custGeom>
              <a:avLst/>
              <a:gdLst/>
              <a:ahLst/>
              <a:cxnLst/>
              <a:rect l="l" t="t" r="r" b="b"/>
              <a:pathLst>
                <a:path w="2246001" h="508251">
                  <a:moveTo>
                    <a:pt x="46300" y="0"/>
                  </a:moveTo>
                  <a:lnTo>
                    <a:pt x="2199701" y="0"/>
                  </a:lnTo>
                  <a:cubicBezTo>
                    <a:pt x="2211981" y="0"/>
                    <a:pt x="2223757" y="4878"/>
                    <a:pt x="2232440" y="13561"/>
                  </a:cubicBezTo>
                  <a:cubicBezTo>
                    <a:pt x="2241123" y="22244"/>
                    <a:pt x="2246001" y="34021"/>
                    <a:pt x="2246001" y="46300"/>
                  </a:cubicBezTo>
                  <a:lnTo>
                    <a:pt x="2246001" y="461951"/>
                  </a:lnTo>
                  <a:cubicBezTo>
                    <a:pt x="2246001" y="474230"/>
                    <a:pt x="2241123" y="486007"/>
                    <a:pt x="2232440" y="494690"/>
                  </a:cubicBezTo>
                  <a:cubicBezTo>
                    <a:pt x="2223757" y="503373"/>
                    <a:pt x="2211981" y="508251"/>
                    <a:pt x="2199701" y="508251"/>
                  </a:cubicBezTo>
                  <a:lnTo>
                    <a:pt x="46300" y="508251"/>
                  </a:lnTo>
                  <a:cubicBezTo>
                    <a:pt x="34021" y="508251"/>
                    <a:pt x="22244" y="503373"/>
                    <a:pt x="13561" y="494690"/>
                  </a:cubicBezTo>
                  <a:cubicBezTo>
                    <a:pt x="4878" y="486007"/>
                    <a:pt x="0" y="474230"/>
                    <a:pt x="0" y="461951"/>
                  </a:cubicBezTo>
                  <a:lnTo>
                    <a:pt x="0" y="46300"/>
                  </a:lnTo>
                  <a:cubicBezTo>
                    <a:pt x="0" y="34021"/>
                    <a:pt x="4878" y="22244"/>
                    <a:pt x="13561" y="13561"/>
                  </a:cubicBezTo>
                  <a:cubicBezTo>
                    <a:pt x="22244" y="4878"/>
                    <a:pt x="34021" y="0"/>
                    <a:pt x="46300" y="0"/>
                  </a:cubicBezTo>
                  <a:close/>
                </a:path>
              </a:pathLst>
            </a:custGeom>
            <a:solidFill>
              <a:srgbClr val="000000">
                <a:alpha val="0"/>
              </a:srgbClr>
            </a:solidFill>
            <a:ln w="38100" cap="rnd">
              <a:solidFill>
                <a:srgbClr val="000000"/>
              </a:solidFill>
              <a:prstDash val="solid"/>
              <a:round/>
            </a:ln>
          </p:spPr>
        </p:sp>
        <p:sp>
          <p:nvSpPr>
            <p:cNvPr id="11" name="TextBox 11"/>
            <p:cNvSpPr txBox="1"/>
            <p:nvPr/>
          </p:nvSpPr>
          <p:spPr>
            <a:xfrm>
              <a:off x="0" y="-45587"/>
              <a:ext cx="2246001" cy="593976"/>
            </a:xfrm>
            <a:prstGeom prst="rect">
              <a:avLst/>
            </a:prstGeom>
          </p:spPr>
          <p:txBody>
            <a:bodyPr lIns="50800" tIns="50800" rIns="50800" bIns="50800" rtlCol="0" anchor="ctr"/>
            <a:lstStyle/>
            <a:p>
              <a:pPr algn="ctr">
                <a:lnSpc>
                  <a:spcPts val="2800"/>
                </a:lnSpc>
              </a:pPr>
              <a:r>
                <a:rPr lang="en-US" sz="2000">
                  <a:solidFill>
                    <a:srgbClr val="593C8F"/>
                  </a:solidFill>
                  <a:latin typeface="Arial Bold" panose="020B0802020202020204"/>
                </a:rPr>
                <a:t>SELECT employee_name, department_id</a:t>
              </a:r>
              <a:endParaRPr lang="en-US" sz="2000">
                <a:solidFill>
                  <a:srgbClr val="593C8F"/>
                </a:solidFill>
                <a:latin typeface="Arial Bold" panose="020B0802020202020204"/>
              </a:endParaRPr>
            </a:p>
            <a:p>
              <a:pPr algn="ctr">
                <a:lnSpc>
                  <a:spcPts val="2800"/>
                </a:lnSpc>
              </a:pPr>
              <a:r>
                <a:rPr lang="en-US" sz="2000">
                  <a:solidFill>
                    <a:srgbClr val="593C8F"/>
                  </a:solidFill>
                  <a:latin typeface="Arial Bold" panose="020B0802020202020204"/>
                </a:rPr>
                <a:t>FROM employees</a:t>
              </a:r>
              <a:endParaRPr lang="en-US" sz="2000">
                <a:solidFill>
                  <a:srgbClr val="593C8F"/>
                </a:solidFill>
                <a:latin typeface="Arial Bold" panose="020B0802020202020204"/>
              </a:endParaRPr>
            </a:p>
            <a:p>
              <a:pPr algn="ctr">
                <a:lnSpc>
                  <a:spcPts val="2800"/>
                </a:lnSpc>
              </a:pPr>
              <a:r>
                <a:rPr lang="en-US" sz="2000">
                  <a:solidFill>
                    <a:srgbClr val="593C8F"/>
                  </a:solidFill>
                  <a:latin typeface="Arial Bold" panose="020B0802020202020204"/>
                </a:rPr>
                <a:t>WHERE department_id IN </a:t>
              </a:r>
              <a:endParaRPr lang="en-US" sz="2000">
                <a:solidFill>
                  <a:srgbClr val="593C8F"/>
                </a:solidFill>
                <a:latin typeface="Arial Bold" panose="020B0802020202020204"/>
              </a:endParaRPr>
            </a:p>
            <a:p>
              <a:pPr algn="ctr">
                <a:lnSpc>
                  <a:spcPts val="2800"/>
                </a:lnSpc>
              </a:pPr>
              <a:r>
                <a:rPr lang="en-US" sz="2000">
                  <a:solidFill>
                    <a:srgbClr val="593C8F"/>
                  </a:solidFill>
                  <a:latin typeface="Arial Bold" panose="020B0802020202020204"/>
                </a:rPr>
                <a:t>(SELECT department_id </a:t>
              </a:r>
              <a:endParaRPr lang="en-US" sz="2000">
                <a:solidFill>
                  <a:srgbClr val="593C8F"/>
                </a:solidFill>
                <a:latin typeface="Arial Bold" panose="020B0802020202020204"/>
              </a:endParaRPr>
            </a:p>
            <a:p>
              <a:pPr algn="ctr">
                <a:lnSpc>
                  <a:spcPts val="2800"/>
                </a:lnSpc>
              </a:pPr>
              <a:r>
                <a:rPr lang="en-US" sz="2000">
                  <a:solidFill>
                    <a:srgbClr val="593C8F"/>
                  </a:solidFill>
                  <a:latin typeface="Arial Bold" panose="020B0802020202020204"/>
                </a:rPr>
                <a:t>FROM departments WHERE department_name = 'Finance');</a:t>
              </a:r>
              <a:endParaRPr lang="en-US" sz="2000">
                <a:solidFill>
                  <a:srgbClr val="593C8F"/>
                </a:solidFill>
                <a:latin typeface="Arial Bold" panose="020B0802020202020204"/>
              </a:endParaRPr>
            </a:p>
          </p:txBody>
        </p:sp>
      </p:grpSp>
      <p:sp>
        <p:nvSpPr>
          <p:cNvPr id="12" name="Freeform 12"/>
          <p:cNvSpPr/>
          <p:nvPr/>
        </p:nvSpPr>
        <p:spPr>
          <a:xfrm>
            <a:off x="498004" y="2134174"/>
            <a:ext cx="11200150" cy="2315930"/>
          </a:xfrm>
          <a:custGeom>
            <a:avLst/>
            <a:gdLst/>
            <a:ahLst/>
            <a:cxnLst/>
            <a:rect l="l" t="t" r="r" b="b"/>
            <a:pathLst>
              <a:path w="11200150" h="2315930">
                <a:moveTo>
                  <a:pt x="0" y="0"/>
                </a:moveTo>
                <a:lnTo>
                  <a:pt x="11200150" y="0"/>
                </a:lnTo>
                <a:lnTo>
                  <a:pt x="11200150" y="2315930"/>
                </a:lnTo>
                <a:lnTo>
                  <a:pt x="0" y="2315930"/>
                </a:lnTo>
                <a:lnTo>
                  <a:pt x="0" y="0"/>
                </a:lnTo>
                <a:close/>
              </a:path>
            </a:pathLst>
          </a:custGeom>
          <a:blipFill>
            <a:blip r:embed="rId2"/>
            <a:stretch>
              <a:fillRect/>
            </a:stretch>
          </a:blipFill>
        </p:spPr>
      </p:sp>
      <p:sp>
        <p:nvSpPr>
          <p:cNvPr id="13" name="Freeform 13"/>
          <p:cNvSpPr/>
          <p:nvPr/>
        </p:nvSpPr>
        <p:spPr>
          <a:xfrm>
            <a:off x="12319969" y="1958358"/>
            <a:ext cx="5439316" cy="2884871"/>
          </a:xfrm>
          <a:custGeom>
            <a:avLst/>
            <a:gdLst/>
            <a:ahLst/>
            <a:cxnLst/>
            <a:rect l="l" t="t" r="r" b="b"/>
            <a:pathLst>
              <a:path w="5439316" h="2884871">
                <a:moveTo>
                  <a:pt x="0" y="0"/>
                </a:moveTo>
                <a:lnTo>
                  <a:pt x="5439316" y="0"/>
                </a:lnTo>
                <a:lnTo>
                  <a:pt x="5439316" y="2884871"/>
                </a:lnTo>
                <a:lnTo>
                  <a:pt x="0" y="2884871"/>
                </a:lnTo>
                <a:lnTo>
                  <a:pt x="0" y="0"/>
                </a:lnTo>
                <a:close/>
              </a:path>
            </a:pathLst>
          </a:custGeom>
          <a:blipFill>
            <a:blip r:embed="rId3"/>
            <a:stretch>
              <a:fillRect/>
            </a:stretch>
          </a:blipFill>
        </p:spPr>
      </p:sp>
      <p:sp>
        <p:nvSpPr>
          <p:cNvPr id="14" name="Freeform 14"/>
          <p:cNvSpPr/>
          <p:nvPr/>
        </p:nvSpPr>
        <p:spPr>
          <a:xfrm>
            <a:off x="9549096" y="6131919"/>
            <a:ext cx="8527787" cy="3512185"/>
          </a:xfrm>
          <a:custGeom>
            <a:avLst/>
            <a:gdLst/>
            <a:ahLst/>
            <a:cxnLst/>
            <a:rect l="l" t="t" r="r" b="b"/>
            <a:pathLst>
              <a:path w="8527787" h="3512185">
                <a:moveTo>
                  <a:pt x="0" y="0"/>
                </a:moveTo>
                <a:lnTo>
                  <a:pt x="8527787" y="0"/>
                </a:lnTo>
                <a:lnTo>
                  <a:pt x="8527787" y="3512184"/>
                </a:lnTo>
                <a:lnTo>
                  <a:pt x="0" y="3512184"/>
                </a:lnTo>
                <a:lnTo>
                  <a:pt x="0" y="0"/>
                </a:lnTo>
                <a:close/>
              </a:path>
            </a:pathLst>
          </a:custGeom>
          <a:blipFill>
            <a:blip r:embed="rId4"/>
            <a:stretch>
              <a:fillRect/>
            </a:stretch>
          </a:blipFill>
        </p:spPr>
      </p:sp>
      <p:sp>
        <p:nvSpPr>
          <p:cNvPr id="15" name="TextBox 15"/>
          <p:cNvSpPr txBox="1"/>
          <p:nvPr/>
        </p:nvSpPr>
        <p:spPr>
          <a:xfrm>
            <a:off x="1021310" y="831789"/>
            <a:ext cx="7892590" cy="1130935"/>
          </a:xfrm>
          <a:prstGeom prst="rect">
            <a:avLst/>
          </a:prstGeom>
        </p:spPr>
        <p:txBody>
          <a:bodyPr lIns="0" tIns="0" rIns="0" bIns="0" rtlCol="0" anchor="t">
            <a:spAutoFit/>
          </a:bodyPr>
          <a:lstStyle/>
          <a:p>
            <a:pPr algn="just">
              <a:lnSpc>
                <a:spcPts val="2240"/>
              </a:lnSpc>
              <a:spcBef>
                <a:spcPct val="0"/>
              </a:spcBef>
            </a:pPr>
            <a:r>
              <a:rPr lang="en-US" sz="1600">
                <a:solidFill>
                  <a:srgbClr val="000000"/>
                </a:solidFill>
                <a:latin typeface="Arial" panose="020B0604020202020204"/>
              </a:rPr>
              <a:t>This query retrieves all columns from the 'employees' table for employees who belong to the 'Sales' department. It uses a subquery in the WHERE clause to obtain the 'department_id' associated with the 'Sales' department from the 'departments' table and filters the 'employees' table based on this condition.</a:t>
            </a:r>
            <a:endParaRPr lang="en-US" sz="1600">
              <a:solidFill>
                <a:srgbClr val="000000"/>
              </a:solidFill>
              <a:latin typeface="Arial" panose="020B0604020202020204"/>
            </a:endParaRPr>
          </a:p>
        </p:txBody>
      </p:sp>
      <p:sp>
        <p:nvSpPr>
          <p:cNvPr id="16" name="TextBox 16"/>
          <p:cNvSpPr txBox="1"/>
          <p:nvPr/>
        </p:nvSpPr>
        <p:spPr>
          <a:xfrm>
            <a:off x="1021310" y="7658191"/>
            <a:ext cx="7892590" cy="2512060"/>
          </a:xfrm>
          <a:prstGeom prst="rect">
            <a:avLst/>
          </a:prstGeom>
        </p:spPr>
        <p:txBody>
          <a:bodyPr lIns="0" tIns="0" rIns="0" bIns="0" rtlCol="0" anchor="t">
            <a:spAutoFit/>
          </a:bodyPr>
          <a:lstStyle/>
          <a:p>
            <a:pPr algn="just">
              <a:lnSpc>
                <a:spcPts val="2240"/>
              </a:lnSpc>
            </a:pPr>
            <a:r>
              <a:rPr lang="en-US" sz="1600">
                <a:solidFill>
                  <a:srgbClr val="000000"/>
                </a:solidFill>
                <a:latin typeface="Arial" panose="020B0604020202020204"/>
              </a:rPr>
              <a:t>This query retrieves the 'employee_name' and 'department_id' from the 'employees' table where the 'department_id' matches any of the 'department_id' values associated with the 'Finance' department in the 'departments' table.</a:t>
            </a:r>
            <a:endParaRPr lang="en-US" sz="1600">
              <a:solidFill>
                <a:srgbClr val="000000"/>
              </a:solidFill>
              <a:latin typeface="Arial" panose="020B0604020202020204"/>
            </a:endParaRPr>
          </a:p>
          <a:p>
            <a:pPr algn="just">
              <a:lnSpc>
                <a:spcPts val="2240"/>
              </a:lnSpc>
            </a:pPr>
          </a:p>
          <a:p>
            <a:pPr algn="just">
              <a:lnSpc>
                <a:spcPts val="2240"/>
              </a:lnSpc>
            </a:pPr>
            <a:r>
              <a:rPr lang="en-US" sz="1600">
                <a:solidFill>
                  <a:srgbClr val="000000"/>
                </a:solidFill>
                <a:latin typeface="Arial" panose="020B0604020202020204"/>
              </a:rPr>
              <a:t>The inner query (SELECT department_id FROM departments WHERE department_name = 'Finance') fetches the 'department_id' for the 'Finance' department, and the outer query fetches employees who belong to this department based on their 'department_id'.</a:t>
            </a:r>
            <a:endParaRPr lang="en-US" sz="1600">
              <a:solidFill>
                <a:srgbClr val="000000"/>
              </a:solidFill>
              <a:latin typeface="Arial" panose="020B0604020202020204"/>
            </a:endParaRPr>
          </a:p>
          <a:p>
            <a:pPr algn="just">
              <a:lnSpc>
                <a:spcPts val="2240"/>
              </a:lnSpc>
              <a:spcBef>
                <a:spcPct val="0"/>
              </a:spcBef>
            </a:pPr>
          </a:p>
        </p:txBody>
      </p:sp>
      <p:sp>
        <p:nvSpPr>
          <p:cNvPr id="17" name="TextBox 17"/>
          <p:cNvSpPr txBox="1"/>
          <p:nvPr/>
        </p:nvSpPr>
        <p:spPr>
          <a:xfrm>
            <a:off x="294107" y="79982"/>
            <a:ext cx="2213967" cy="529590"/>
          </a:xfrm>
          <a:prstGeom prst="rect">
            <a:avLst/>
          </a:prstGeom>
        </p:spPr>
        <p:txBody>
          <a:bodyPr lIns="0" tIns="0" rIns="0" bIns="0" rtlCol="0" anchor="t">
            <a:spAutoFit/>
          </a:bodyPr>
          <a:lstStyle/>
          <a:p>
            <a:pPr algn="ctr">
              <a:lnSpc>
                <a:spcPts val="4410"/>
              </a:lnSpc>
            </a:pPr>
            <a:r>
              <a:rPr lang="en-US" sz="3150">
                <a:solidFill>
                  <a:srgbClr val="000000"/>
                </a:solidFill>
                <a:latin typeface="Abril Fatface" panose="02000503000000020003"/>
              </a:rPr>
              <a:t>SUB QUERY</a:t>
            </a:r>
            <a:endParaRPr lang="en-US" sz="3150">
              <a:solidFill>
                <a:srgbClr val="000000"/>
              </a:solidFill>
              <a:latin typeface="Abril Fatface" panose="02000503000000020003"/>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alphaModFix amt="54000"/>
            </a:blip>
            <a:stretch>
              <a:fillRect t="-18518"/>
            </a:stretch>
          </a:blipFill>
        </p:spPr>
      </p:sp>
      <p:grpSp>
        <p:nvGrpSpPr>
          <p:cNvPr id="3" name="Group 3"/>
          <p:cNvGrpSpPr/>
          <p:nvPr/>
        </p:nvGrpSpPr>
        <p:grpSpPr>
          <a:xfrm rot="0">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FFFFFF">
                <a:alpha val="90980"/>
              </a:srgbClr>
            </a:solidFill>
          </p:spPr>
        </p:sp>
        <p:sp>
          <p:nvSpPr>
            <p:cNvPr id="5" name="TextBox 5"/>
            <p:cNvSpPr txBox="1"/>
            <p:nvPr/>
          </p:nvSpPr>
          <p:spPr>
            <a:xfrm>
              <a:off x="0" y="-47625"/>
              <a:ext cx="4816593" cy="2756958"/>
            </a:xfrm>
            <a:prstGeom prst="rect">
              <a:avLst/>
            </a:prstGeom>
          </p:spPr>
          <p:txBody>
            <a:bodyPr lIns="50800" tIns="50800" rIns="50800" bIns="50800" rtlCol="0" anchor="ctr"/>
            <a:lstStyle/>
            <a:p>
              <a:pPr algn="ctr">
                <a:lnSpc>
                  <a:spcPts val="2660"/>
                </a:lnSpc>
              </a:pPr>
            </a:p>
          </p:txBody>
        </p:sp>
      </p:grpSp>
      <p:sp>
        <p:nvSpPr>
          <p:cNvPr id="6" name="TextBox 6"/>
          <p:cNvSpPr txBox="1"/>
          <p:nvPr/>
        </p:nvSpPr>
        <p:spPr>
          <a:xfrm>
            <a:off x="4072171" y="514161"/>
            <a:ext cx="10143658" cy="1375155"/>
          </a:xfrm>
          <a:prstGeom prst="rect">
            <a:avLst/>
          </a:prstGeom>
        </p:spPr>
        <p:txBody>
          <a:bodyPr lIns="0" tIns="0" rIns="0" bIns="0" rtlCol="0" anchor="t">
            <a:spAutoFit/>
          </a:bodyPr>
          <a:lstStyle/>
          <a:p>
            <a:pPr algn="ctr">
              <a:lnSpc>
                <a:spcPts val="11270"/>
              </a:lnSpc>
              <a:spcBef>
                <a:spcPct val="0"/>
              </a:spcBef>
            </a:pPr>
            <a:r>
              <a:rPr lang="en-US" sz="8050">
                <a:solidFill>
                  <a:srgbClr val="593C8F"/>
                </a:solidFill>
                <a:latin typeface="League Spartan" panose="00000800000000000000"/>
              </a:rPr>
              <a:t>THANK YOU</a:t>
            </a:r>
            <a:endParaRPr lang="en-US" sz="8050">
              <a:solidFill>
                <a:srgbClr val="593C8F"/>
              </a:solidFill>
              <a:latin typeface="League Spartan" panose="00000800000000000000"/>
            </a:endParaRPr>
          </a:p>
        </p:txBody>
      </p:sp>
      <p:sp>
        <p:nvSpPr>
          <p:cNvPr id="7" name="AutoShape 7"/>
          <p:cNvSpPr/>
          <p:nvPr/>
        </p:nvSpPr>
        <p:spPr>
          <a:xfrm>
            <a:off x="5736920" y="1908366"/>
            <a:ext cx="6492240" cy="0"/>
          </a:xfrm>
          <a:prstGeom prst="line">
            <a:avLst/>
          </a:prstGeom>
          <a:ln w="38100" cap="flat">
            <a:solidFill>
              <a:srgbClr val="000000"/>
            </a:solidFill>
            <a:prstDash val="solid"/>
            <a:headEnd type="none" w="sm" len="sm"/>
            <a:tailEnd type="none" w="sm" len="sm"/>
          </a:ln>
        </p:spPr>
      </p:sp>
      <p:sp>
        <p:nvSpPr>
          <p:cNvPr id="8" name="Freeform 8"/>
          <p:cNvSpPr/>
          <p:nvPr/>
        </p:nvSpPr>
        <p:spPr>
          <a:xfrm>
            <a:off x="6152799" y="2171597"/>
            <a:ext cx="5982401" cy="5943805"/>
          </a:xfrm>
          <a:custGeom>
            <a:avLst/>
            <a:gdLst/>
            <a:ahLst/>
            <a:cxnLst/>
            <a:rect l="l" t="t" r="r" b="b"/>
            <a:pathLst>
              <a:path w="5982401" h="5943805">
                <a:moveTo>
                  <a:pt x="0" y="0"/>
                </a:moveTo>
                <a:lnTo>
                  <a:pt x="5982402" y="0"/>
                </a:lnTo>
                <a:lnTo>
                  <a:pt x="5982402" y="5943806"/>
                </a:lnTo>
                <a:lnTo>
                  <a:pt x="0" y="5943806"/>
                </a:lnTo>
                <a:lnTo>
                  <a:pt x="0" y="0"/>
                </a:lnTo>
                <a:close/>
              </a:path>
            </a:pathLst>
          </a:custGeom>
          <a:blipFill>
            <a:blip r:embed="rId2"/>
            <a:stretch>
              <a:fillRect/>
            </a:stretch>
          </a:blipFill>
        </p:spPr>
      </p:sp>
      <p:sp>
        <p:nvSpPr>
          <p:cNvPr id="9" name="TextBox 9"/>
          <p:cNvSpPr txBox="1"/>
          <p:nvPr/>
        </p:nvSpPr>
        <p:spPr>
          <a:xfrm>
            <a:off x="4072171" y="8248753"/>
            <a:ext cx="10143658" cy="1375155"/>
          </a:xfrm>
          <a:prstGeom prst="rect">
            <a:avLst/>
          </a:prstGeom>
        </p:spPr>
        <p:txBody>
          <a:bodyPr lIns="0" tIns="0" rIns="0" bIns="0" rtlCol="0" anchor="t">
            <a:spAutoFit/>
          </a:bodyPr>
          <a:lstStyle/>
          <a:p>
            <a:pPr algn="ctr">
              <a:lnSpc>
                <a:spcPts val="11270"/>
              </a:lnSpc>
              <a:spcBef>
                <a:spcPct val="0"/>
              </a:spcBef>
            </a:pPr>
            <a:r>
              <a:rPr lang="en-US" sz="8050">
                <a:solidFill>
                  <a:srgbClr val="593C8F"/>
                </a:solidFill>
                <a:latin typeface="League Spartan" panose="00000800000000000000"/>
              </a:rPr>
              <a:t>GOD BLESS YOU</a:t>
            </a:r>
            <a:endParaRPr lang="en-US" sz="8050">
              <a:solidFill>
                <a:srgbClr val="593C8F"/>
              </a:solidFill>
              <a:latin typeface="League Spartan" panose="00000800000000000000"/>
            </a:endParaRPr>
          </a:p>
        </p:txBody>
      </p:sp>
      <p:sp>
        <p:nvSpPr>
          <p:cNvPr id="10" name="AutoShape 10"/>
          <p:cNvSpPr/>
          <p:nvPr/>
        </p:nvSpPr>
        <p:spPr>
          <a:xfrm>
            <a:off x="4929073" y="9604857"/>
            <a:ext cx="8397776" cy="0"/>
          </a:xfrm>
          <a:prstGeom prst="line">
            <a:avLst/>
          </a:prstGeom>
          <a:ln w="38100" cap="flat">
            <a:solidFill>
              <a:srgbClr val="000000"/>
            </a:solidFill>
            <a:prstDash val="solid"/>
            <a:headEnd type="none" w="sm" len="sm"/>
            <a:tailEnd type="none" w="sm" len="sm"/>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alphaModFix amt="30000"/>
            </a:blip>
            <a:stretch>
              <a:fillRect l="-20312" r="-20312"/>
            </a:stretch>
          </a:blipFill>
        </p:spPr>
      </p:sp>
      <p:grpSp>
        <p:nvGrpSpPr>
          <p:cNvPr id="3" name="Group 3"/>
          <p:cNvGrpSpPr/>
          <p:nvPr/>
        </p:nvGrpSpPr>
        <p:grpSpPr>
          <a:xfrm rot="0">
            <a:off x="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60"/>
                </a:lnSpc>
              </a:pPr>
            </a:p>
          </p:txBody>
        </p:sp>
      </p:grpSp>
      <p:sp>
        <p:nvSpPr>
          <p:cNvPr id="6" name="Freeform 6"/>
          <p:cNvSpPr/>
          <p:nvPr/>
        </p:nvSpPr>
        <p:spPr>
          <a:xfrm>
            <a:off x="4948839" y="9050804"/>
            <a:ext cx="2087283" cy="521821"/>
          </a:xfrm>
          <a:custGeom>
            <a:avLst/>
            <a:gdLst/>
            <a:ahLst/>
            <a:cxnLst/>
            <a:rect l="l" t="t" r="r" b="b"/>
            <a:pathLst>
              <a:path w="2087283" h="521821">
                <a:moveTo>
                  <a:pt x="0" y="0"/>
                </a:moveTo>
                <a:lnTo>
                  <a:pt x="2087283" y="0"/>
                </a:lnTo>
                <a:lnTo>
                  <a:pt x="2087283" y="521821"/>
                </a:lnTo>
                <a:lnTo>
                  <a:pt x="0" y="5218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4948839" y="1668706"/>
            <a:ext cx="11517620" cy="1118075"/>
          </a:xfrm>
          <a:prstGeom prst="rect">
            <a:avLst/>
          </a:prstGeom>
        </p:spPr>
        <p:txBody>
          <a:bodyPr lIns="0" tIns="0" rIns="0" bIns="0" rtlCol="0" anchor="t">
            <a:spAutoFit/>
          </a:bodyPr>
          <a:lstStyle/>
          <a:p>
            <a:pPr>
              <a:lnSpc>
                <a:spcPts val="2950"/>
              </a:lnSpc>
            </a:pPr>
            <a:r>
              <a:rPr lang="en-US" sz="2105">
                <a:solidFill>
                  <a:srgbClr val="000000"/>
                </a:solidFill>
                <a:latin typeface="Poppins Bold" panose="00000800000000000000"/>
              </a:rPr>
              <a:t>MySQL and MariaDB: </a:t>
            </a:r>
            <a:endParaRPr lang="en-US" sz="2105">
              <a:solidFill>
                <a:srgbClr val="000000"/>
              </a:solidFill>
              <a:latin typeface="Poppins Bold" panose="00000800000000000000"/>
            </a:endParaRPr>
          </a:p>
          <a:p>
            <a:pPr>
              <a:lnSpc>
                <a:spcPts val="2950"/>
              </a:lnSpc>
              <a:spcBef>
                <a:spcPct val="0"/>
              </a:spcBef>
            </a:pPr>
            <a:r>
              <a:rPr lang="en-US" sz="2105">
                <a:solidFill>
                  <a:srgbClr val="000000"/>
                </a:solidFill>
                <a:latin typeface="Poppins" panose="00000500000000000000"/>
              </a:rPr>
              <a:t>These closely related databases provide robust, open-source relational solutions renowned for their reliability, speed, and adaptability across diverse applications.</a:t>
            </a:r>
            <a:endParaRPr lang="en-US" sz="2105">
              <a:solidFill>
                <a:srgbClr val="000000"/>
              </a:solidFill>
              <a:latin typeface="Poppins" panose="00000500000000000000"/>
            </a:endParaRPr>
          </a:p>
        </p:txBody>
      </p:sp>
      <p:sp>
        <p:nvSpPr>
          <p:cNvPr id="8" name="TextBox 8"/>
          <p:cNvSpPr txBox="1"/>
          <p:nvPr/>
        </p:nvSpPr>
        <p:spPr>
          <a:xfrm>
            <a:off x="4948839" y="3307684"/>
            <a:ext cx="11517620" cy="1118075"/>
          </a:xfrm>
          <a:prstGeom prst="rect">
            <a:avLst/>
          </a:prstGeom>
        </p:spPr>
        <p:txBody>
          <a:bodyPr lIns="0" tIns="0" rIns="0" bIns="0" rtlCol="0" anchor="t">
            <a:spAutoFit/>
          </a:bodyPr>
          <a:lstStyle/>
          <a:p>
            <a:pPr>
              <a:lnSpc>
                <a:spcPts val="2950"/>
              </a:lnSpc>
            </a:pPr>
            <a:r>
              <a:rPr lang="en-US" sz="2105">
                <a:solidFill>
                  <a:srgbClr val="000000"/>
                </a:solidFill>
                <a:latin typeface="Poppins Bold" panose="00000800000000000000"/>
              </a:rPr>
              <a:t>Oracle SQL Developer: </a:t>
            </a:r>
            <a:endParaRPr lang="en-US" sz="2105">
              <a:solidFill>
                <a:srgbClr val="000000"/>
              </a:solidFill>
              <a:latin typeface="Poppins Bold" panose="00000800000000000000"/>
            </a:endParaRPr>
          </a:p>
          <a:p>
            <a:pPr>
              <a:lnSpc>
                <a:spcPts val="2950"/>
              </a:lnSpc>
              <a:spcBef>
                <a:spcPct val="0"/>
              </a:spcBef>
            </a:pPr>
            <a:r>
              <a:rPr lang="en-US" sz="2105">
                <a:solidFill>
                  <a:srgbClr val="000000"/>
                </a:solidFill>
                <a:latin typeface="Poppins" panose="00000500000000000000"/>
              </a:rPr>
              <a:t>Tailored specifically for Oracle databases, this tool boasts powerful query building and optimization features, empowering efficient data management.</a:t>
            </a:r>
            <a:endParaRPr lang="en-US" sz="2105">
              <a:solidFill>
                <a:srgbClr val="000000"/>
              </a:solidFill>
              <a:latin typeface="Poppins" panose="00000500000000000000"/>
            </a:endParaRPr>
          </a:p>
        </p:txBody>
      </p:sp>
      <p:sp>
        <p:nvSpPr>
          <p:cNvPr id="9" name="TextBox 9"/>
          <p:cNvSpPr txBox="1"/>
          <p:nvPr/>
        </p:nvSpPr>
        <p:spPr>
          <a:xfrm>
            <a:off x="4948839" y="4949633"/>
            <a:ext cx="11517620" cy="1118075"/>
          </a:xfrm>
          <a:prstGeom prst="rect">
            <a:avLst/>
          </a:prstGeom>
        </p:spPr>
        <p:txBody>
          <a:bodyPr lIns="0" tIns="0" rIns="0" bIns="0" rtlCol="0" anchor="t">
            <a:spAutoFit/>
          </a:bodyPr>
          <a:lstStyle/>
          <a:p>
            <a:pPr>
              <a:lnSpc>
                <a:spcPts val="2950"/>
              </a:lnSpc>
            </a:pPr>
            <a:r>
              <a:rPr lang="en-US" sz="2105">
                <a:solidFill>
                  <a:srgbClr val="000000"/>
                </a:solidFill>
                <a:latin typeface="Poppins Bold" panose="00000800000000000000"/>
              </a:rPr>
              <a:t>SQLite: </a:t>
            </a:r>
            <a:endParaRPr lang="en-US" sz="2105">
              <a:solidFill>
                <a:srgbClr val="000000"/>
              </a:solidFill>
              <a:latin typeface="Poppins Bold" panose="00000800000000000000"/>
            </a:endParaRPr>
          </a:p>
          <a:p>
            <a:pPr>
              <a:lnSpc>
                <a:spcPts val="2950"/>
              </a:lnSpc>
              <a:spcBef>
                <a:spcPct val="0"/>
              </a:spcBef>
            </a:pPr>
            <a:r>
              <a:rPr lang="en-US" sz="2105">
                <a:solidFill>
                  <a:srgbClr val="000000"/>
                </a:solidFill>
                <a:latin typeface="Poppins" panose="00000500000000000000"/>
              </a:rPr>
              <a:t>Recognized for its lightweight nature and serverless design, SQLite caters well to smaller projects, offering an ideal solution for local storage needs.</a:t>
            </a:r>
            <a:endParaRPr lang="en-US" sz="2105">
              <a:solidFill>
                <a:srgbClr val="000000"/>
              </a:solidFill>
              <a:latin typeface="Poppins" panose="00000500000000000000"/>
            </a:endParaRPr>
          </a:p>
        </p:txBody>
      </p:sp>
      <p:sp>
        <p:nvSpPr>
          <p:cNvPr id="10" name="TextBox 10"/>
          <p:cNvSpPr txBox="1"/>
          <p:nvPr/>
        </p:nvSpPr>
        <p:spPr>
          <a:xfrm>
            <a:off x="4948839" y="6591583"/>
            <a:ext cx="11517620" cy="1489550"/>
          </a:xfrm>
          <a:prstGeom prst="rect">
            <a:avLst/>
          </a:prstGeom>
        </p:spPr>
        <p:txBody>
          <a:bodyPr lIns="0" tIns="0" rIns="0" bIns="0" rtlCol="0" anchor="t">
            <a:spAutoFit/>
          </a:bodyPr>
          <a:lstStyle/>
          <a:p>
            <a:pPr>
              <a:lnSpc>
                <a:spcPts val="2950"/>
              </a:lnSpc>
            </a:pPr>
            <a:r>
              <a:rPr lang="en-US" sz="2105">
                <a:solidFill>
                  <a:srgbClr val="000000"/>
                </a:solidFill>
                <a:latin typeface="Poppins Bold" panose="00000800000000000000"/>
              </a:rPr>
              <a:t>Databases' Significance: </a:t>
            </a:r>
            <a:endParaRPr lang="en-US" sz="2105">
              <a:solidFill>
                <a:srgbClr val="000000"/>
              </a:solidFill>
              <a:latin typeface="Poppins Bold" panose="00000800000000000000"/>
            </a:endParaRPr>
          </a:p>
          <a:p>
            <a:pPr>
              <a:lnSpc>
                <a:spcPts val="2950"/>
              </a:lnSpc>
              <a:spcBef>
                <a:spcPct val="0"/>
              </a:spcBef>
            </a:pPr>
            <a:r>
              <a:rPr lang="en-US" sz="2105">
                <a:solidFill>
                  <a:srgbClr val="000000"/>
                </a:solidFill>
                <a:latin typeface="Poppins" panose="00000500000000000000"/>
              </a:rPr>
              <a:t>Structured repositories like databases efficiently manage and organize data, serving as integral components in web development, enterprise systems, and various other applications.</a:t>
            </a:r>
            <a:endParaRPr lang="en-US" sz="2105">
              <a:solidFill>
                <a:srgbClr val="000000"/>
              </a:solidFill>
              <a:latin typeface="Poppins" panose="0000050000000000000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alphaModFix amt="30000"/>
            </a:blip>
            <a:stretch>
              <a:fillRect l="-20312" r="-20312"/>
            </a:stretch>
          </a:blipFill>
        </p:spPr>
      </p:sp>
      <p:sp>
        <p:nvSpPr>
          <p:cNvPr id="3" name="TextBox 3"/>
          <p:cNvSpPr txBox="1"/>
          <p:nvPr/>
        </p:nvSpPr>
        <p:spPr>
          <a:xfrm>
            <a:off x="13141342" y="4988392"/>
            <a:ext cx="4957463" cy="738238"/>
          </a:xfrm>
          <a:prstGeom prst="rect">
            <a:avLst/>
          </a:prstGeom>
        </p:spPr>
        <p:txBody>
          <a:bodyPr lIns="0" tIns="0" rIns="0" bIns="0" rtlCol="0" anchor="t">
            <a:spAutoFit/>
          </a:bodyPr>
          <a:lstStyle/>
          <a:p>
            <a:pPr>
              <a:lnSpc>
                <a:spcPts val="6020"/>
              </a:lnSpc>
              <a:spcBef>
                <a:spcPct val="0"/>
              </a:spcBef>
            </a:pPr>
            <a:r>
              <a:rPr lang="en-US" sz="4300">
                <a:solidFill>
                  <a:srgbClr val="593C8F"/>
                </a:solidFill>
                <a:latin typeface="League Spartan" panose="00000800000000000000"/>
              </a:rPr>
              <a:t>YEAR 2022</a:t>
            </a:r>
            <a:endParaRPr lang="en-US" sz="4300">
              <a:solidFill>
                <a:srgbClr val="593C8F"/>
              </a:solidFill>
              <a:latin typeface="League Spartan" panose="00000800000000000000"/>
            </a:endParaRPr>
          </a:p>
        </p:txBody>
      </p:sp>
      <p:sp>
        <p:nvSpPr>
          <p:cNvPr id="4" name="AutoShape 4"/>
          <p:cNvSpPr/>
          <p:nvPr/>
        </p:nvSpPr>
        <p:spPr>
          <a:xfrm flipV="1">
            <a:off x="13142414" y="5726630"/>
            <a:ext cx="3774244" cy="19050"/>
          </a:xfrm>
          <a:prstGeom prst="line">
            <a:avLst/>
          </a:prstGeom>
          <a:ln w="38100" cap="flat">
            <a:solidFill>
              <a:srgbClr val="000000"/>
            </a:solidFill>
            <a:prstDash val="solid"/>
            <a:headEnd type="none" w="sm" len="sm"/>
            <a:tailEnd type="none" w="sm" len="sm"/>
          </a:ln>
        </p:spPr>
      </p:sp>
      <p:sp>
        <p:nvSpPr>
          <p:cNvPr id="5" name="TextBox 5"/>
          <p:cNvSpPr txBox="1"/>
          <p:nvPr/>
        </p:nvSpPr>
        <p:spPr>
          <a:xfrm>
            <a:off x="13141342" y="4446071"/>
            <a:ext cx="3255770" cy="605682"/>
          </a:xfrm>
          <a:prstGeom prst="rect">
            <a:avLst/>
          </a:prstGeom>
        </p:spPr>
        <p:txBody>
          <a:bodyPr lIns="0" tIns="0" rIns="0" bIns="0" rtlCol="0" anchor="t">
            <a:spAutoFit/>
          </a:bodyPr>
          <a:lstStyle/>
          <a:p>
            <a:pPr>
              <a:lnSpc>
                <a:spcPts val="4940"/>
              </a:lnSpc>
              <a:spcBef>
                <a:spcPct val="0"/>
              </a:spcBef>
            </a:pPr>
            <a:r>
              <a:rPr lang="en-US" sz="3530">
                <a:solidFill>
                  <a:srgbClr val="000000"/>
                </a:solidFill>
                <a:latin typeface="Lato Bold" panose="020F0502020204030203"/>
              </a:rPr>
              <a:t>CHART OF</a:t>
            </a:r>
            <a:endParaRPr lang="en-US" sz="3530">
              <a:solidFill>
                <a:srgbClr val="000000"/>
              </a:solidFill>
              <a:latin typeface="Lato Bold" panose="020F0502020204030203"/>
            </a:endParaRPr>
          </a:p>
        </p:txBody>
      </p:sp>
      <p:grpSp>
        <p:nvGrpSpPr>
          <p:cNvPr id="6" name="Group 6"/>
          <p:cNvGrpSpPr/>
          <p:nvPr/>
        </p:nvGrpSpPr>
        <p:grpSpPr>
          <a:xfrm rot="0">
            <a:off x="12307905" y="2571750"/>
            <a:ext cx="290233" cy="5143500"/>
            <a:chOff x="0" y="0"/>
            <a:chExt cx="76440" cy="1354667"/>
          </a:xfrm>
        </p:grpSpPr>
        <p:sp>
          <p:nvSpPr>
            <p:cNvPr id="7" name="Freeform 7"/>
            <p:cNvSpPr/>
            <p:nvPr/>
          </p:nvSpPr>
          <p:spPr>
            <a:xfrm>
              <a:off x="0" y="0"/>
              <a:ext cx="76440" cy="1354667"/>
            </a:xfrm>
            <a:custGeom>
              <a:avLst/>
              <a:gdLst/>
              <a:ahLst/>
              <a:cxnLst/>
              <a:rect l="l" t="t" r="r" b="b"/>
              <a:pathLst>
                <a:path w="76440" h="1354667">
                  <a:moveTo>
                    <a:pt x="0" y="0"/>
                  </a:moveTo>
                  <a:lnTo>
                    <a:pt x="76440" y="0"/>
                  </a:lnTo>
                  <a:lnTo>
                    <a:pt x="76440" y="1354667"/>
                  </a:lnTo>
                  <a:lnTo>
                    <a:pt x="0" y="1354667"/>
                  </a:lnTo>
                  <a:close/>
                </a:path>
              </a:pathLst>
            </a:custGeom>
            <a:solidFill>
              <a:srgbClr val="593C8F"/>
            </a:solidFill>
          </p:spPr>
        </p:sp>
        <p:sp>
          <p:nvSpPr>
            <p:cNvPr id="8" name="TextBox 8"/>
            <p:cNvSpPr txBox="1"/>
            <p:nvPr/>
          </p:nvSpPr>
          <p:spPr>
            <a:xfrm>
              <a:off x="0" y="-47625"/>
              <a:ext cx="76440" cy="1402292"/>
            </a:xfrm>
            <a:prstGeom prst="rect">
              <a:avLst/>
            </a:prstGeom>
          </p:spPr>
          <p:txBody>
            <a:bodyPr lIns="50800" tIns="50800" rIns="50800" bIns="50800" rtlCol="0" anchor="ctr"/>
            <a:lstStyle/>
            <a:p>
              <a:pPr algn="ctr">
                <a:lnSpc>
                  <a:spcPts val="2660"/>
                </a:lnSpc>
              </a:pPr>
            </a:p>
          </p:txBody>
        </p:sp>
      </p:grpSp>
      <p:pic>
        <p:nvPicPr>
          <p:cNvPr id="9" name="Picture 9"/>
          <p:cNvPicPr>
            <a:picLocks noChangeAspect="1"/>
          </p:cNvPicPr>
          <p:nvPr/>
        </p:nvPicPr>
        <p:blipFill>
          <a:blip r:embed="rId2"/>
          <a:stretch>
            <a:fillRect/>
          </a:stretch>
        </p:blipFill>
        <p:spPr>
          <a:xfrm>
            <a:off x="1095269" y="-687013"/>
            <a:ext cx="10992399" cy="1166102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alphaModFix amt="41000"/>
            </a:blip>
            <a:stretch>
              <a:fillRect l="-20312" r="-20312"/>
            </a:stretch>
          </a:blipFill>
        </p:spPr>
      </p:sp>
      <p:grpSp>
        <p:nvGrpSpPr>
          <p:cNvPr id="3" name="Group 3"/>
          <p:cNvGrpSpPr/>
          <p:nvPr/>
        </p:nvGrpSpPr>
        <p:grpSpPr>
          <a:xfrm rot="0">
            <a:off x="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60"/>
                </a:lnSpc>
              </a:pPr>
            </a:p>
          </p:txBody>
        </p:sp>
      </p:grpSp>
      <p:sp>
        <p:nvSpPr>
          <p:cNvPr id="6" name="Freeform 6"/>
          <p:cNvSpPr/>
          <p:nvPr/>
        </p:nvSpPr>
        <p:spPr>
          <a:xfrm>
            <a:off x="13763158" y="38735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2">
              <a:alphaModFix amt="37000"/>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3566153" y="971550"/>
            <a:ext cx="12830323" cy="587406"/>
          </a:xfrm>
          <a:prstGeom prst="rect">
            <a:avLst/>
          </a:prstGeom>
        </p:spPr>
        <p:txBody>
          <a:bodyPr lIns="0" tIns="0" rIns="0" bIns="0" rtlCol="0" anchor="t">
            <a:spAutoFit/>
          </a:bodyPr>
          <a:lstStyle/>
          <a:p>
            <a:pPr>
              <a:lnSpc>
                <a:spcPts val="4900"/>
              </a:lnSpc>
              <a:spcBef>
                <a:spcPct val="0"/>
              </a:spcBef>
            </a:pPr>
            <a:r>
              <a:rPr lang="en-US" sz="3500">
                <a:solidFill>
                  <a:srgbClr val="593C8F"/>
                </a:solidFill>
                <a:latin typeface="League Spartan" panose="00000800000000000000"/>
              </a:rPr>
              <a:t>2. INSTALLATION AND SETUP</a:t>
            </a:r>
            <a:endParaRPr lang="en-US" sz="3500">
              <a:solidFill>
                <a:srgbClr val="593C8F"/>
              </a:solidFill>
              <a:latin typeface="League Spartan" panose="00000800000000000000"/>
            </a:endParaRPr>
          </a:p>
        </p:txBody>
      </p:sp>
      <p:sp>
        <p:nvSpPr>
          <p:cNvPr id="8" name="TextBox 8"/>
          <p:cNvSpPr txBox="1"/>
          <p:nvPr/>
        </p:nvSpPr>
        <p:spPr>
          <a:xfrm>
            <a:off x="3566153" y="3541888"/>
            <a:ext cx="2356048" cy="403860"/>
          </a:xfrm>
          <a:prstGeom prst="rect">
            <a:avLst/>
          </a:prstGeom>
        </p:spPr>
        <p:txBody>
          <a:bodyPr lIns="0" tIns="0" rIns="0" bIns="0" rtlCol="0" anchor="t">
            <a:spAutoFit/>
          </a:bodyPr>
          <a:lstStyle/>
          <a:p>
            <a:pPr algn="ctr">
              <a:lnSpc>
                <a:spcPts val="2940"/>
              </a:lnSpc>
              <a:spcBef>
                <a:spcPct val="0"/>
              </a:spcBef>
            </a:pPr>
            <a:r>
              <a:rPr lang="en-US" sz="2100" u="sng">
                <a:solidFill>
                  <a:srgbClr val="593C8F"/>
                </a:solidFill>
                <a:latin typeface="Arial" panose="020B0604020202020204"/>
                <a:hlinkClick r:id="rId4" tooltip="https://dev.mysql.com/downloads/installer/"/>
              </a:rPr>
              <a:t>Click and Download</a:t>
            </a:r>
            <a:endParaRPr lang="en-US" sz="2100" u="sng">
              <a:solidFill>
                <a:srgbClr val="593C8F"/>
              </a:solidFill>
              <a:latin typeface="Arial" panose="020B0604020202020204"/>
              <a:hlinkClick r:id="rId4" tooltip="https://dev.mysql.com/downloads/installer/"/>
            </a:endParaRPr>
          </a:p>
        </p:txBody>
      </p:sp>
      <p:sp>
        <p:nvSpPr>
          <p:cNvPr id="9" name="TextBox 9"/>
          <p:cNvSpPr txBox="1"/>
          <p:nvPr/>
        </p:nvSpPr>
        <p:spPr>
          <a:xfrm>
            <a:off x="3566153" y="4224249"/>
            <a:ext cx="11077865" cy="1146810"/>
          </a:xfrm>
          <a:prstGeom prst="rect">
            <a:avLst/>
          </a:prstGeom>
        </p:spPr>
        <p:txBody>
          <a:bodyPr lIns="0" tIns="0" rIns="0" bIns="0" rtlCol="0" anchor="t">
            <a:spAutoFit/>
          </a:bodyPr>
          <a:lstStyle/>
          <a:p>
            <a:pPr>
              <a:lnSpc>
                <a:spcPts val="2940"/>
              </a:lnSpc>
            </a:pPr>
            <a:r>
              <a:rPr lang="en-US" sz="2100">
                <a:solidFill>
                  <a:srgbClr val="000000"/>
                </a:solidFill>
                <a:latin typeface="Arial Bold" panose="020B0802020202020204"/>
              </a:rPr>
              <a:t>Step 1:</a:t>
            </a:r>
            <a:endParaRPr lang="en-US" sz="2100">
              <a:solidFill>
                <a:srgbClr val="000000"/>
              </a:solidFill>
              <a:latin typeface="Arial Bold" panose="020B0802020202020204"/>
            </a:endParaRPr>
          </a:p>
          <a:p>
            <a:pPr>
              <a:lnSpc>
                <a:spcPts val="2940"/>
              </a:lnSpc>
            </a:pPr>
            <a:r>
              <a:rPr lang="en-US" sz="2100">
                <a:solidFill>
                  <a:srgbClr val="000000"/>
                </a:solidFill>
                <a:latin typeface="Arial" panose="020B0604020202020204"/>
              </a:rPr>
              <a:t>Go to the official website of MySQL and download the community server edition software. Here, you will see the option to choose the Operating System, such as Windows.</a:t>
            </a:r>
            <a:endParaRPr lang="en-US" sz="2100">
              <a:solidFill>
                <a:srgbClr val="000000"/>
              </a:solidFill>
              <a:latin typeface="Arial" panose="020B0604020202020204"/>
            </a:endParaRPr>
          </a:p>
        </p:txBody>
      </p:sp>
      <p:sp>
        <p:nvSpPr>
          <p:cNvPr id="10" name="TextBox 10"/>
          <p:cNvSpPr txBox="1"/>
          <p:nvPr/>
        </p:nvSpPr>
        <p:spPr>
          <a:xfrm>
            <a:off x="3566153" y="6380709"/>
            <a:ext cx="11077865" cy="1518285"/>
          </a:xfrm>
          <a:prstGeom prst="rect">
            <a:avLst/>
          </a:prstGeom>
        </p:spPr>
        <p:txBody>
          <a:bodyPr lIns="0" tIns="0" rIns="0" bIns="0" rtlCol="0" anchor="t">
            <a:spAutoFit/>
          </a:bodyPr>
          <a:lstStyle/>
          <a:p>
            <a:pPr>
              <a:lnSpc>
                <a:spcPts val="2940"/>
              </a:lnSpc>
            </a:pPr>
            <a:r>
              <a:rPr lang="en-US" sz="2100">
                <a:solidFill>
                  <a:srgbClr val="000000"/>
                </a:solidFill>
                <a:latin typeface="Arial Bold" panose="020B0802020202020204"/>
              </a:rPr>
              <a:t>Step 2:</a:t>
            </a:r>
            <a:endParaRPr lang="en-US" sz="2100">
              <a:solidFill>
                <a:srgbClr val="000000"/>
              </a:solidFill>
              <a:latin typeface="Arial Bold" panose="020B0802020202020204"/>
            </a:endParaRPr>
          </a:p>
          <a:p>
            <a:pPr>
              <a:lnSpc>
                <a:spcPts val="2940"/>
              </a:lnSpc>
            </a:pPr>
            <a:r>
              <a:rPr lang="en-US" sz="2100">
                <a:solidFill>
                  <a:srgbClr val="000000"/>
                </a:solidFill>
                <a:latin typeface="Arial" panose="020B0604020202020204"/>
              </a:rPr>
              <a:t>Next, there are two options available to download the setup. Choose the version number for the MySQL community server, which you want. If you have good internet connectivity, then choose the mysql-installer-web-community. Otherwise, choose the other one.</a:t>
            </a:r>
            <a:endParaRPr lang="en-US" sz="2100">
              <a:solidFill>
                <a:srgbClr val="000000"/>
              </a:solidFill>
              <a:latin typeface="Arial" panose="020B060402020202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alphaModFix amt="41000"/>
            </a:blip>
            <a:stretch>
              <a:fillRect l="-20312" r="-20312"/>
            </a:stretch>
          </a:blipFill>
        </p:spPr>
      </p:sp>
      <p:grpSp>
        <p:nvGrpSpPr>
          <p:cNvPr id="3" name="Group 3"/>
          <p:cNvGrpSpPr/>
          <p:nvPr/>
        </p:nvGrpSpPr>
        <p:grpSpPr>
          <a:xfrm rot="0">
            <a:off x="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60"/>
                </a:lnSpc>
              </a:pPr>
            </a:p>
          </p:txBody>
        </p:sp>
      </p:grpSp>
      <p:sp>
        <p:nvSpPr>
          <p:cNvPr id="6" name="Freeform 6"/>
          <p:cNvSpPr/>
          <p:nvPr/>
        </p:nvSpPr>
        <p:spPr>
          <a:xfrm>
            <a:off x="13763158" y="38735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2">
              <a:alphaModFix amt="37000"/>
              <a:extLst>
                <a:ext uri="{96DAC541-7B7A-43D3-8B79-37D633B846F1}">
                  <asvg:svgBlip xmlns:asvg="http://schemas.microsoft.com/office/drawing/2016/SVG/main" r:embed="rId3"/>
                </a:ext>
              </a:extLst>
            </a:blip>
            <a:stretch>
              <a:fillRect/>
            </a:stretch>
          </a:blipFill>
        </p:spPr>
      </p:sp>
      <p:sp>
        <p:nvSpPr>
          <p:cNvPr id="7" name="Freeform 7"/>
          <p:cNvSpPr/>
          <p:nvPr/>
        </p:nvSpPr>
        <p:spPr>
          <a:xfrm>
            <a:off x="4220976" y="4502150"/>
            <a:ext cx="9768219" cy="3694073"/>
          </a:xfrm>
          <a:custGeom>
            <a:avLst/>
            <a:gdLst/>
            <a:ahLst/>
            <a:cxnLst/>
            <a:rect l="l" t="t" r="r" b="b"/>
            <a:pathLst>
              <a:path w="9768219" h="3694073">
                <a:moveTo>
                  <a:pt x="0" y="0"/>
                </a:moveTo>
                <a:lnTo>
                  <a:pt x="9768219" y="0"/>
                </a:lnTo>
                <a:lnTo>
                  <a:pt x="9768219" y="3694073"/>
                </a:lnTo>
                <a:lnTo>
                  <a:pt x="0" y="3694073"/>
                </a:lnTo>
                <a:lnTo>
                  <a:pt x="0" y="0"/>
                </a:lnTo>
                <a:close/>
              </a:path>
            </a:pathLst>
          </a:custGeom>
          <a:blipFill>
            <a:blip r:embed="rId4"/>
            <a:stretch>
              <a:fillRect/>
            </a:stretch>
          </a:blipFill>
        </p:spPr>
      </p:sp>
      <p:sp>
        <p:nvSpPr>
          <p:cNvPr id="8" name="TextBox 8"/>
          <p:cNvSpPr txBox="1"/>
          <p:nvPr/>
        </p:nvSpPr>
        <p:spPr>
          <a:xfrm>
            <a:off x="3605068" y="2054794"/>
            <a:ext cx="11077865" cy="1146810"/>
          </a:xfrm>
          <a:prstGeom prst="rect">
            <a:avLst/>
          </a:prstGeom>
        </p:spPr>
        <p:txBody>
          <a:bodyPr lIns="0" tIns="0" rIns="0" bIns="0" rtlCol="0" anchor="t">
            <a:spAutoFit/>
          </a:bodyPr>
          <a:lstStyle/>
          <a:p>
            <a:pPr>
              <a:lnSpc>
                <a:spcPts val="2940"/>
              </a:lnSpc>
            </a:pPr>
            <a:r>
              <a:rPr lang="en-US" sz="2100">
                <a:solidFill>
                  <a:srgbClr val="000000"/>
                </a:solidFill>
                <a:latin typeface="Arial Bold" panose="020B0802020202020204"/>
              </a:rPr>
              <a:t>Step 3:</a:t>
            </a:r>
            <a:endParaRPr lang="en-US" sz="2100">
              <a:solidFill>
                <a:srgbClr val="000000"/>
              </a:solidFill>
              <a:latin typeface="Arial Bold" panose="020B0802020202020204"/>
            </a:endParaRPr>
          </a:p>
          <a:p>
            <a:pPr>
              <a:lnSpc>
                <a:spcPts val="2940"/>
              </a:lnSpc>
            </a:pPr>
            <a:r>
              <a:rPr lang="en-US" sz="2100">
                <a:solidFill>
                  <a:srgbClr val="000000"/>
                </a:solidFill>
                <a:latin typeface="Arial" panose="020B0604020202020204"/>
              </a:rPr>
              <a:t>After downloading the setup, unzip it anywhere and double-click the MSI installer .exe file. It will give the following screen:</a:t>
            </a:r>
            <a:endParaRPr lang="en-US" sz="2100">
              <a:solidFill>
                <a:srgbClr val="000000"/>
              </a:solidFill>
              <a:latin typeface="Arial" panose="020B060402020202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alphaModFix amt="41000"/>
            </a:blip>
            <a:stretch>
              <a:fillRect l="-20312" r="-20312"/>
            </a:stretch>
          </a:blipFill>
        </p:spPr>
      </p:sp>
      <p:grpSp>
        <p:nvGrpSpPr>
          <p:cNvPr id="3" name="Group 3"/>
          <p:cNvGrpSpPr/>
          <p:nvPr/>
        </p:nvGrpSpPr>
        <p:grpSpPr>
          <a:xfrm rot="0">
            <a:off x="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60"/>
                </a:lnSpc>
              </a:pPr>
            </a:p>
          </p:txBody>
        </p:sp>
      </p:grpSp>
      <p:sp>
        <p:nvSpPr>
          <p:cNvPr id="6" name="Freeform 6"/>
          <p:cNvSpPr/>
          <p:nvPr/>
        </p:nvSpPr>
        <p:spPr>
          <a:xfrm>
            <a:off x="13763158" y="38735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2">
              <a:alphaModFix amt="37000"/>
              <a:extLst>
                <a:ext uri="{96DAC541-7B7A-43D3-8B79-37D633B846F1}">
                  <asvg:svgBlip xmlns:asvg="http://schemas.microsoft.com/office/drawing/2016/SVG/main" r:embed="rId3"/>
                </a:ext>
              </a:extLst>
            </a:blip>
            <a:stretch>
              <a:fillRect/>
            </a:stretch>
          </a:blipFill>
        </p:spPr>
      </p:sp>
      <p:sp>
        <p:nvSpPr>
          <p:cNvPr id="7" name="Freeform 7"/>
          <p:cNvSpPr/>
          <p:nvPr/>
        </p:nvSpPr>
        <p:spPr>
          <a:xfrm>
            <a:off x="3952787" y="2211595"/>
            <a:ext cx="10382425" cy="7815135"/>
          </a:xfrm>
          <a:custGeom>
            <a:avLst/>
            <a:gdLst/>
            <a:ahLst/>
            <a:cxnLst/>
            <a:rect l="l" t="t" r="r" b="b"/>
            <a:pathLst>
              <a:path w="10382425" h="7815135">
                <a:moveTo>
                  <a:pt x="0" y="0"/>
                </a:moveTo>
                <a:lnTo>
                  <a:pt x="10382426" y="0"/>
                </a:lnTo>
                <a:lnTo>
                  <a:pt x="10382426" y="7815134"/>
                </a:lnTo>
                <a:lnTo>
                  <a:pt x="0" y="7815134"/>
                </a:lnTo>
                <a:lnTo>
                  <a:pt x="0" y="0"/>
                </a:lnTo>
                <a:close/>
              </a:path>
            </a:pathLst>
          </a:custGeom>
          <a:blipFill>
            <a:blip r:embed="rId4"/>
            <a:stretch>
              <a:fillRect/>
            </a:stretch>
          </a:blipFill>
        </p:spPr>
      </p:sp>
      <p:sp>
        <p:nvSpPr>
          <p:cNvPr id="8" name="TextBox 8"/>
          <p:cNvSpPr txBox="1"/>
          <p:nvPr/>
        </p:nvSpPr>
        <p:spPr>
          <a:xfrm>
            <a:off x="3605068" y="471385"/>
            <a:ext cx="11077865" cy="1518285"/>
          </a:xfrm>
          <a:prstGeom prst="rect">
            <a:avLst/>
          </a:prstGeom>
        </p:spPr>
        <p:txBody>
          <a:bodyPr lIns="0" tIns="0" rIns="0" bIns="0" rtlCol="0" anchor="t">
            <a:spAutoFit/>
          </a:bodyPr>
          <a:lstStyle/>
          <a:p>
            <a:pPr>
              <a:lnSpc>
                <a:spcPts val="2940"/>
              </a:lnSpc>
            </a:pPr>
            <a:r>
              <a:rPr lang="en-US" sz="2100">
                <a:solidFill>
                  <a:srgbClr val="000000"/>
                </a:solidFill>
                <a:latin typeface="Arial Bold" panose="020B0802020202020204"/>
              </a:rPr>
              <a:t>Step 4:</a:t>
            </a:r>
            <a:endParaRPr lang="en-US" sz="2100">
              <a:solidFill>
                <a:srgbClr val="000000"/>
              </a:solidFill>
              <a:latin typeface="Arial Bold" panose="020B0802020202020204"/>
            </a:endParaRPr>
          </a:p>
          <a:p>
            <a:pPr>
              <a:lnSpc>
                <a:spcPts val="2940"/>
              </a:lnSpc>
            </a:pPr>
            <a:r>
              <a:rPr lang="en-US" sz="2100">
                <a:solidFill>
                  <a:srgbClr val="000000"/>
                </a:solidFill>
                <a:latin typeface="Arial" panose="020B0604020202020204"/>
              </a:rPr>
              <a:t>In the next wizard, choose the Setup Type. There are several types available, and you need to choose the appropriate option to install MySQL products and features. Here, we are going to select the Full option and click on the Next button.</a:t>
            </a:r>
            <a:endParaRPr lang="en-US" sz="2100">
              <a:solidFill>
                <a:srgbClr val="000000"/>
              </a:solidFill>
              <a:latin typeface="Arial" panose="020B0604020202020204"/>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23619</Words>
  <Application>WPS Presentation</Application>
  <PresentationFormat>On-screen Show (4:3)</PresentationFormat>
  <Paragraphs>399</Paragraphs>
  <Slides>46</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46</vt:i4>
      </vt:variant>
    </vt:vector>
  </HeadingPairs>
  <TitlesOfParts>
    <vt:vector size="61" baseType="lpstr">
      <vt:lpstr>Arial</vt:lpstr>
      <vt:lpstr>SimSun</vt:lpstr>
      <vt:lpstr>Wingdings</vt:lpstr>
      <vt:lpstr>League Spartan</vt:lpstr>
      <vt:lpstr>Lato Bold</vt:lpstr>
      <vt:lpstr>Poppins</vt:lpstr>
      <vt:lpstr>Poppins Bold</vt:lpstr>
      <vt:lpstr>Arial</vt:lpstr>
      <vt:lpstr>Arial Bold</vt:lpstr>
      <vt:lpstr>Microsoft YaHei</vt:lpstr>
      <vt:lpstr>Arial Unicode MS</vt:lpstr>
      <vt:lpstr>Calibri</vt:lpstr>
      <vt:lpstr>Archivo Black</vt:lpstr>
      <vt:lpstr>Abril Fatface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NUST FAUST</dc:title>
  <dc:creator/>
  <cp:lastModifiedBy>mrahe</cp:lastModifiedBy>
  <cp:revision>2</cp:revision>
  <dcterms:created xsi:type="dcterms:W3CDTF">2006-08-16T00:00:00Z</dcterms:created>
  <dcterms:modified xsi:type="dcterms:W3CDTF">2023-11-26T17:37:12Z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24EB1A2754AE4DD1A8678A6A5D87332D_12</vt:lpwstr>
  </property>
  <property fmtid="{D5CDD505-2E9C-101B-9397-08002B2CF9AE}" pid="3" name="KSOProductBuildVer">
    <vt:lpwstr>1033-12.2.0.13306</vt:lpwstr>
  </property>
</Properties>
</file>